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85" r:id="rId3"/>
    <p:sldId id="286" r:id="rId4"/>
    <p:sldId id="296" r:id="rId5"/>
    <p:sldId id="302" r:id="rId6"/>
    <p:sldId id="288" r:id="rId7"/>
    <p:sldId id="289" r:id="rId8"/>
    <p:sldId id="290" r:id="rId9"/>
    <p:sldId id="291" r:id="rId10"/>
    <p:sldId id="287" r:id="rId11"/>
    <p:sldId id="293" r:id="rId12"/>
    <p:sldId id="294" r:id="rId13"/>
    <p:sldId id="295" r:id="rId14"/>
    <p:sldId id="297" r:id="rId15"/>
    <p:sldId id="298" r:id="rId16"/>
    <p:sldId id="299" r:id="rId17"/>
    <p:sldId id="300" r:id="rId18"/>
    <p:sldId id="301" r:id="rId19"/>
    <p:sldId id="304" r:id="rId20"/>
    <p:sldId id="305" r:id="rId21"/>
    <p:sldId id="292" r:id="rId22"/>
    <p:sldId id="303" r:id="rId23"/>
    <p:sldId id="284" r:id="rId24"/>
    <p:sldId id="306" r:id="rId25"/>
    <p:sldId id="277"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5320" autoAdjust="0"/>
  </p:normalViewPr>
  <p:slideViewPr>
    <p:cSldViewPr>
      <p:cViewPr>
        <p:scale>
          <a:sx n="80" d="100"/>
          <a:sy n="80" d="100"/>
        </p:scale>
        <p:origin x="1116" y="-18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049FE8-1A39-4F73-8791-C2D8B64BD269}" type="datetimeFigureOut">
              <a:rPr lang="en-US" smtClean="0"/>
              <a:t>5/8/2019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A46BEE-5574-412B-B498-3788E435FB52}" type="slidenum">
              <a:rPr lang="en-US" smtClean="0"/>
              <a:t>‹#›</a:t>
            </a:fld>
            <a:endParaRPr lang="en-US"/>
          </a:p>
        </p:txBody>
      </p:sp>
    </p:spTree>
    <p:extLst>
      <p:ext uri="{BB962C8B-B14F-4D97-AF65-F5344CB8AC3E}">
        <p14:creationId xmlns:p14="http://schemas.microsoft.com/office/powerpoint/2010/main" val="3904025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AA46BEE-5574-412B-B498-3788E435FB52}" type="slidenum">
              <a:rPr lang="en-US" smtClean="0"/>
              <a:t>1</a:t>
            </a:fld>
            <a:endParaRPr lang="en-US"/>
          </a:p>
        </p:txBody>
      </p:sp>
    </p:spTree>
    <p:extLst>
      <p:ext uri="{BB962C8B-B14F-4D97-AF65-F5344CB8AC3E}">
        <p14:creationId xmlns:p14="http://schemas.microsoft.com/office/powerpoint/2010/main" val="11419822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t>10</a:t>
            </a:fld>
            <a:endParaRPr lang="en-US"/>
          </a:p>
        </p:txBody>
      </p:sp>
    </p:spTree>
    <p:extLst>
      <p:ext uri="{BB962C8B-B14F-4D97-AF65-F5344CB8AC3E}">
        <p14:creationId xmlns:p14="http://schemas.microsoft.com/office/powerpoint/2010/main" val="25881846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t>11</a:t>
            </a:fld>
            <a:endParaRPr lang="en-US"/>
          </a:p>
        </p:txBody>
      </p:sp>
    </p:spTree>
    <p:extLst>
      <p:ext uri="{BB962C8B-B14F-4D97-AF65-F5344CB8AC3E}">
        <p14:creationId xmlns:p14="http://schemas.microsoft.com/office/powerpoint/2010/main" val="1603707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t>12</a:t>
            </a:fld>
            <a:endParaRPr lang="en-US"/>
          </a:p>
        </p:txBody>
      </p:sp>
    </p:spTree>
    <p:extLst>
      <p:ext uri="{BB962C8B-B14F-4D97-AF65-F5344CB8AC3E}">
        <p14:creationId xmlns:p14="http://schemas.microsoft.com/office/powerpoint/2010/main" val="23765525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t>13</a:t>
            </a:fld>
            <a:endParaRPr lang="en-US"/>
          </a:p>
        </p:txBody>
      </p:sp>
    </p:spTree>
    <p:extLst>
      <p:ext uri="{BB962C8B-B14F-4D97-AF65-F5344CB8AC3E}">
        <p14:creationId xmlns:p14="http://schemas.microsoft.com/office/powerpoint/2010/main" val="28755780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t>14</a:t>
            </a:fld>
            <a:endParaRPr lang="en-US"/>
          </a:p>
        </p:txBody>
      </p:sp>
    </p:spTree>
    <p:extLst>
      <p:ext uri="{BB962C8B-B14F-4D97-AF65-F5344CB8AC3E}">
        <p14:creationId xmlns:p14="http://schemas.microsoft.com/office/powerpoint/2010/main" val="40111397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t>15</a:t>
            </a:fld>
            <a:endParaRPr lang="en-US"/>
          </a:p>
        </p:txBody>
      </p:sp>
    </p:spTree>
    <p:extLst>
      <p:ext uri="{BB962C8B-B14F-4D97-AF65-F5344CB8AC3E}">
        <p14:creationId xmlns:p14="http://schemas.microsoft.com/office/powerpoint/2010/main" val="34916754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t>16</a:t>
            </a:fld>
            <a:endParaRPr lang="en-US"/>
          </a:p>
        </p:txBody>
      </p:sp>
    </p:spTree>
    <p:extLst>
      <p:ext uri="{BB962C8B-B14F-4D97-AF65-F5344CB8AC3E}">
        <p14:creationId xmlns:p14="http://schemas.microsoft.com/office/powerpoint/2010/main" val="23216665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t>17</a:t>
            </a:fld>
            <a:endParaRPr lang="en-US"/>
          </a:p>
        </p:txBody>
      </p:sp>
    </p:spTree>
    <p:extLst>
      <p:ext uri="{BB962C8B-B14F-4D97-AF65-F5344CB8AC3E}">
        <p14:creationId xmlns:p14="http://schemas.microsoft.com/office/powerpoint/2010/main" val="5118851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t>18</a:t>
            </a:fld>
            <a:endParaRPr lang="en-US"/>
          </a:p>
        </p:txBody>
      </p:sp>
    </p:spTree>
    <p:extLst>
      <p:ext uri="{BB962C8B-B14F-4D97-AF65-F5344CB8AC3E}">
        <p14:creationId xmlns:p14="http://schemas.microsoft.com/office/powerpoint/2010/main" val="3312634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t>19</a:t>
            </a:fld>
            <a:endParaRPr lang="en-US"/>
          </a:p>
        </p:txBody>
      </p:sp>
    </p:spTree>
    <p:extLst>
      <p:ext uri="{BB962C8B-B14F-4D97-AF65-F5344CB8AC3E}">
        <p14:creationId xmlns:p14="http://schemas.microsoft.com/office/powerpoint/2010/main" val="41290478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t>2</a:t>
            </a:fld>
            <a:endParaRPr lang="en-US"/>
          </a:p>
        </p:txBody>
      </p:sp>
    </p:spTree>
    <p:extLst>
      <p:ext uri="{BB962C8B-B14F-4D97-AF65-F5344CB8AC3E}">
        <p14:creationId xmlns:p14="http://schemas.microsoft.com/office/powerpoint/2010/main" val="42592381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t>20</a:t>
            </a:fld>
            <a:endParaRPr lang="en-US"/>
          </a:p>
        </p:txBody>
      </p:sp>
    </p:spTree>
    <p:extLst>
      <p:ext uri="{BB962C8B-B14F-4D97-AF65-F5344CB8AC3E}">
        <p14:creationId xmlns:p14="http://schemas.microsoft.com/office/powerpoint/2010/main" val="11283815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A46BEE-5574-412B-B498-3788E435FB5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35790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A46BEE-5574-412B-B498-3788E435FB5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9119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A46BEE-5574-412B-B498-3788E435FB5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17794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A46BEE-5574-412B-B498-3788E435FB5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720044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t>25</a:t>
            </a:fld>
            <a:endParaRPr lang="en-US"/>
          </a:p>
        </p:txBody>
      </p:sp>
    </p:spTree>
    <p:extLst>
      <p:ext uri="{BB962C8B-B14F-4D97-AF65-F5344CB8AC3E}">
        <p14:creationId xmlns:p14="http://schemas.microsoft.com/office/powerpoint/2010/main" val="41871383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t>3</a:t>
            </a:fld>
            <a:endParaRPr lang="en-US"/>
          </a:p>
        </p:txBody>
      </p:sp>
    </p:spTree>
    <p:extLst>
      <p:ext uri="{BB962C8B-B14F-4D97-AF65-F5344CB8AC3E}">
        <p14:creationId xmlns:p14="http://schemas.microsoft.com/office/powerpoint/2010/main" val="8534433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t>4</a:t>
            </a:fld>
            <a:endParaRPr lang="en-US"/>
          </a:p>
        </p:txBody>
      </p:sp>
    </p:spTree>
    <p:extLst>
      <p:ext uri="{BB962C8B-B14F-4D97-AF65-F5344CB8AC3E}">
        <p14:creationId xmlns:p14="http://schemas.microsoft.com/office/powerpoint/2010/main" val="35220925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t>5</a:t>
            </a:fld>
            <a:endParaRPr lang="en-US"/>
          </a:p>
        </p:txBody>
      </p:sp>
    </p:spTree>
    <p:extLst>
      <p:ext uri="{BB962C8B-B14F-4D97-AF65-F5344CB8AC3E}">
        <p14:creationId xmlns:p14="http://schemas.microsoft.com/office/powerpoint/2010/main" val="1496084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t>6</a:t>
            </a:fld>
            <a:endParaRPr lang="en-US"/>
          </a:p>
        </p:txBody>
      </p:sp>
    </p:spTree>
    <p:extLst>
      <p:ext uri="{BB962C8B-B14F-4D97-AF65-F5344CB8AC3E}">
        <p14:creationId xmlns:p14="http://schemas.microsoft.com/office/powerpoint/2010/main" val="6722505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t>7</a:t>
            </a:fld>
            <a:endParaRPr lang="en-US"/>
          </a:p>
        </p:txBody>
      </p:sp>
    </p:spTree>
    <p:extLst>
      <p:ext uri="{BB962C8B-B14F-4D97-AF65-F5344CB8AC3E}">
        <p14:creationId xmlns:p14="http://schemas.microsoft.com/office/powerpoint/2010/main" val="6660976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t>8</a:t>
            </a:fld>
            <a:endParaRPr lang="en-US"/>
          </a:p>
        </p:txBody>
      </p:sp>
    </p:spTree>
    <p:extLst>
      <p:ext uri="{BB962C8B-B14F-4D97-AF65-F5344CB8AC3E}">
        <p14:creationId xmlns:p14="http://schemas.microsoft.com/office/powerpoint/2010/main" val="32744013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t>9</a:t>
            </a:fld>
            <a:endParaRPr lang="en-US"/>
          </a:p>
        </p:txBody>
      </p:sp>
    </p:spTree>
    <p:extLst>
      <p:ext uri="{BB962C8B-B14F-4D97-AF65-F5344CB8AC3E}">
        <p14:creationId xmlns:p14="http://schemas.microsoft.com/office/powerpoint/2010/main" val="465186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5/8/2019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4.tiff"/><Relationship Id="rId4" Type="http://schemas.openxmlformats.org/officeDocument/2006/relationships/image" Target="../media/image3.tiff"/></Relationships>
</file>

<file path=ppt/slides/_rels/slide1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4.tiff"/><Relationship Id="rId4" Type="http://schemas.openxmlformats.org/officeDocument/2006/relationships/image" Target="../media/image3.tiff"/></Relationships>
</file>

<file path=ppt/slides/_rels/slide1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4.tiff"/><Relationship Id="rId4" Type="http://schemas.openxmlformats.org/officeDocument/2006/relationships/image" Target="../media/image3.tiff"/></Relationships>
</file>

<file path=ppt/slides/_rels/slide13.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4.tiff"/><Relationship Id="rId4" Type="http://schemas.openxmlformats.org/officeDocument/2006/relationships/image" Target="../media/image3.tiff"/></Relationships>
</file>

<file path=ppt/slides/_rels/slide14.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4.tiff"/><Relationship Id="rId4" Type="http://schemas.openxmlformats.org/officeDocument/2006/relationships/image" Target="../media/image3.tiff"/></Relationships>
</file>

<file path=ppt/slides/_rels/slide15.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4.tiff"/><Relationship Id="rId4" Type="http://schemas.openxmlformats.org/officeDocument/2006/relationships/image" Target="../media/image3.tiff"/></Relationships>
</file>

<file path=ppt/slides/_rels/slide16.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4.tiff"/><Relationship Id="rId4" Type="http://schemas.openxmlformats.org/officeDocument/2006/relationships/image" Target="../media/image3.tiff"/></Relationships>
</file>

<file path=ppt/slides/_rels/slide17.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4.tiff"/><Relationship Id="rId4" Type="http://schemas.openxmlformats.org/officeDocument/2006/relationships/image" Target="../media/image3.tiff"/></Relationships>
</file>

<file path=ppt/slides/_rels/slide18.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4.tiff"/><Relationship Id="rId4" Type="http://schemas.openxmlformats.org/officeDocument/2006/relationships/image" Target="../media/image3.tiff"/></Relationships>
</file>

<file path=ppt/slides/_rels/slide19.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4.tiff"/><Relationship Id="rId4" Type="http://schemas.openxmlformats.org/officeDocument/2006/relationships/image" Target="../media/image3.tiff"/></Relationships>
</file>

<file path=ppt/slides/_rels/slide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tiff"/><Relationship Id="rId4" Type="http://schemas.openxmlformats.org/officeDocument/2006/relationships/image" Target="../media/image3.tiff"/></Relationships>
</file>

<file path=ppt/slides/_rels/slide20.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4.tiff"/><Relationship Id="rId4" Type="http://schemas.openxmlformats.org/officeDocument/2006/relationships/image" Target="../media/image3.tiff"/></Relationships>
</file>

<file path=ppt/slides/_rels/slide2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4.tiff"/><Relationship Id="rId4" Type="http://schemas.openxmlformats.org/officeDocument/2006/relationships/image" Target="../media/image3.tiff"/></Relationships>
</file>

<file path=ppt/slides/_rels/slide2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4.tiff"/><Relationship Id="rId4" Type="http://schemas.openxmlformats.org/officeDocument/2006/relationships/image" Target="../media/image3.tiff"/></Relationships>
</file>

<file path=ppt/slides/_rels/slide23.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4.tiff"/><Relationship Id="rId4" Type="http://schemas.openxmlformats.org/officeDocument/2006/relationships/image" Target="../media/image3.tiff"/></Relationships>
</file>

<file path=ppt/slides/_rels/slide24.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4.tiff"/><Relationship Id="rId4" Type="http://schemas.openxmlformats.org/officeDocument/2006/relationships/image" Target="../media/image3.tiff"/></Relationships>
</file>

<file path=ppt/slides/_rels/slide25.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4.tiff"/><Relationship Id="rId4" Type="http://schemas.openxmlformats.org/officeDocument/2006/relationships/image" Target="../media/image3.tiff"/></Relationships>
</file>

<file path=ppt/slides/_rels/slide3.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tiff"/><Relationship Id="rId4" Type="http://schemas.openxmlformats.org/officeDocument/2006/relationships/image" Target="../media/image3.tiff"/></Relationships>
</file>

<file path=ppt/slides/_rels/slide4.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tiff"/><Relationship Id="rId4" Type="http://schemas.openxmlformats.org/officeDocument/2006/relationships/image" Target="../media/image3.tiff"/></Relationships>
</file>

<file path=ppt/slides/_rels/slide5.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4.tiff"/><Relationship Id="rId4" Type="http://schemas.openxmlformats.org/officeDocument/2006/relationships/image" Target="../media/image3.tiff"/></Relationships>
</file>

<file path=ppt/slides/_rels/slide6.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tiff"/><Relationship Id="rId4" Type="http://schemas.openxmlformats.org/officeDocument/2006/relationships/image" Target="../media/image3.tiff"/></Relationships>
</file>

<file path=ppt/slides/_rels/slide7.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4.tiff"/><Relationship Id="rId4" Type="http://schemas.openxmlformats.org/officeDocument/2006/relationships/image" Target="../media/image3.tiff"/></Relationships>
</file>

<file path=ppt/slides/_rels/slide8.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4.tiff"/><Relationship Id="rId4" Type="http://schemas.openxmlformats.org/officeDocument/2006/relationships/image" Target="../media/image3.tiff"/></Relationships>
</file>

<file path=ppt/slides/_rels/slide9.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4.tiff"/><Relationship Id="rId4" Type="http://schemas.openxmlformats.org/officeDocument/2006/relationships/image" Target="../media/image3.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1835" y="82295"/>
            <a:ext cx="8720329" cy="6693409"/>
          </a:xfrm>
          <a:prstGeom prst="rect">
            <a:avLst/>
          </a:prstGeom>
        </p:spPr>
      </p:pic>
      <p:sp>
        <p:nvSpPr>
          <p:cNvPr id="1026" name="Text Box 2"/>
          <p:cNvSpPr txBox="1">
            <a:spLocks noChangeArrowheads="1"/>
          </p:cNvSpPr>
          <p:nvPr/>
        </p:nvSpPr>
        <p:spPr bwMode="auto">
          <a:xfrm>
            <a:off x="1447800" y="4377013"/>
            <a:ext cx="6037729" cy="632478"/>
          </a:xfrm>
          <a:prstGeom prst="rect">
            <a:avLst/>
          </a:prstGeom>
          <a:solidFill>
            <a:srgbClr val="FFFFFF"/>
          </a:solidFill>
          <a:ln w="9525">
            <a:solidFill>
              <a:srgbClr val="2E74B5"/>
            </a:solidFill>
            <a:prstDash val="dash"/>
            <a:miter lim="800000"/>
            <a:headEnd/>
            <a:tailEnd/>
          </a:ln>
        </p:spPr>
        <p:txBody>
          <a:bodyPr vert="horz" wrap="square" lIns="91440" tIns="45720" rIns="91440" bIns="45720" numCol="1" anchor="t" anchorCtr="0" compatLnSpc="1">
            <a:prstTxWarp prst="textNoShape">
              <a:avLst/>
            </a:prstTxWarp>
          </a:bodyPr>
          <a:lstStyle/>
          <a:p>
            <a:pPr lvl="0" algn="ctr" fontAlgn="base">
              <a:spcBef>
                <a:spcPct val="0"/>
              </a:spcBef>
              <a:spcAft>
                <a:spcPts val="1000"/>
              </a:spcAft>
            </a:pPr>
            <a:r>
              <a:rPr lang="bs-Latn-BA" sz="1100" dirty="0"/>
              <a:t>This project has been funded with support from the European Commission. This publication reflects the views only of the author, and the Commission cannot be held responsible for any use which may be made of the information contained therein</a:t>
            </a:r>
            <a:r>
              <a:rPr lang="en-US" sz="1100" dirty="0"/>
              <a:t>.</a:t>
            </a:r>
          </a:p>
        </p:txBody>
      </p:sp>
      <p:sp>
        <p:nvSpPr>
          <p:cNvPr id="7" name="Subtitle 2"/>
          <p:cNvSpPr>
            <a:spLocks noGrp="1"/>
          </p:cNvSpPr>
          <p:nvPr>
            <p:ph type="subTitle" idx="1"/>
          </p:nvPr>
        </p:nvSpPr>
        <p:spPr>
          <a:xfrm>
            <a:off x="381581" y="1645729"/>
            <a:ext cx="8380836" cy="1143000"/>
          </a:xfrm>
        </p:spPr>
        <p:txBody>
          <a:bodyPr>
            <a:normAutofit fontScale="92500"/>
          </a:bodyPr>
          <a:lstStyle/>
          <a:p>
            <a:r>
              <a:rPr lang="en-US" b="1" dirty="0">
                <a:solidFill>
                  <a:schemeClr val="accent1">
                    <a:lumMod val="75000"/>
                  </a:schemeClr>
                </a:solidFill>
                <a:effectLst>
                  <a:outerShdw blurRad="38100" dist="38100" dir="2700000" algn="tl">
                    <a:srgbClr val="000000">
                      <a:alpha val="43137"/>
                    </a:srgbClr>
                  </a:outerShdw>
                </a:effectLst>
                <a:latin typeface="Calibri Light" pitchFamily="34" charset="0"/>
                <a:cs typeface="Calibri Light" pitchFamily="34" charset="0"/>
              </a:rPr>
              <a:t>WP2 Development of competence-based curricula aligned with EU trends (WP2.1, WP2.2, WP2.3) - Plans</a:t>
            </a:r>
            <a:endParaRPr lang="bs-Latn-BA" b="1" dirty="0">
              <a:solidFill>
                <a:schemeClr val="accent1">
                  <a:lumMod val="75000"/>
                </a:schemeClr>
              </a:solidFill>
              <a:effectLst>
                <a:outerShdw blurRad="38100" dist="38100" dir="2700000" algn="tl">
                  <a:srgbClr val="000000">
                    <a:alpha val="43137"/>
                  </a:srgbClr>
                </a:outerShdw>
              </a:effectLst>
              <a:latin typeface="Calibri Light" pitchFamily="34" charset="0"/>
              <a:cs typeface="Calibri Light" pitchFamily="34" charset="0"/>
            </a:endParaRPr>
          </a:p>
        </p:txBody>
      </p:sp>
      <p:sp>
        <p:nvSpPr>
          <p:cNvPr id="8" name="Title 1"/>
          <p:cNvSpPr txBox="1">
            <a:spLocks/>
          </p:cNvSpPr>
          <p:nvPr/>
        </p:nvSpPr>
        <p:spPr>
          <a:xfrm>
            <a:off x="551329" y="2788729"/>
            <a:ext cx="7772400" cy="838200"/>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800" dirty="0" err="1">
                <a:solidFill>
                  <a:schemeClr val="accent1">
                    <a:lumMod val="75000"/>
                  </a:schemeClr>
                </a:solidFill>
                <a:latin typeface="Calibri Light" pitchFamily="34" charset="0"/>
                <a:cs typeface="Calibri Light" pitchFamily="34" charset="0"/>
              </a:rPr>
              <a:t>Prinos</a:t>
            </a:r>
            <a:r>
              <a:rPr lang="el-GR" sz="1800" dirty="0">
                <a:solidFill>
                  <a:schemeClr val="accent1">
                    <a:lumMod val="75000"/>
                  </a:schemeClr>
                </a:solidFill>
                <a:latin typeface="Calibri Light" pitchFamily="34" charset="0"/>
                <a:cs typeface="Calibri Light" pitchFamily="34" charset="0"/>
              </a:rPr>
              <a:t> </a:t>
            </a:r>
            <a:r>
              <a:rPr lang="en-US" sz="1800" dirty="0">
                <a:solidFill>
                  <a:schemeClr val="accent1">
                    <a:lumMod val="75000"/>
                  </a:schemeClr>
                </a:solidFill>
                <a:latin typeface="Calibri Light" pitchFamily="34" charset="0"/>
                <a:cs typeface="Calibri Light" pitchFamily="34" charset="0"/>
              </a:rPr>
              <a:t>Panagiotis</a:t>
            </a:r>
            <a:endParaRPr lang="el-GR" sz="1800" dirty="0">
              <a:solidFill>
                <a:schemeClr val="accent1">
                  <a:lumMod val="75000"/>
                </a:schemeClr>
              </a:solidFill>
              <a:latin typeface="Calibri Light" pitchFamily="34" charset="0"/>
              <a:cs typeface="Calibri Light" pitchFamily="34" charset="0"/>
            </a:endParaRPr>
          </a:p>
          <a:p>
            <a:r>
              <a:rPr lang="en-US" sz="1800" dirty="0">
                <a:solidFill>
                  <a:schemeClr val="accent1">
                    <a:lumMod val="75000"/>
                  </a:schemeClr>
                </a:solidFill>
                <a:latin typeface="Calibri Light" pitchFamily="34" charset="0"/>
                <a:cs typeface="Calibri Light" pitchFamily="34" charset="0"/>
              </a:rPr>
              <a:t>Skoulikaris </a:t>
            </a:r>
            <a:r>
              <a:rPr lang="en-US" sz="1800" dirty="0" err="1">
                <a:solidFill>
                  <a:schemeClr val="accent1">
                    <a:lumMod val="75000"/>
                  </a:schemeClr>
                </a:solidFill>
                <a:latin typeface="Calibri Light" pitchFamily="34" charset="0"/>
                <a:cs typeface="Calibri Light" pitchFamily="34" charset="0"/>
              </a:rPr>
              <a:t>Charalampos</a:t>
            </a:r>
            <a:r>
              <a:rPr lang="en-US" sz="1800" dirty="0">
                <a:solidFill>
                  <a:schemeClr val="accent1">
                    <a:lumMod val="75000"/>
                  </a:schemeClr>
                </a:solidFill>
                <a:latin typeface="Calibri Light" pitchFamily="34" charset="0"/>
                <a:cs typeface="Calibri Light" pitchFamily="34" charset="0"/>
              </a:rPr>
              <a:t> (</a:t>
            </a:r>
            <a:r>
              <a:rPr lang="en-US" sz="1800" dirty="0" err="1">
                <a:solidFill>
                  <a:schemeClr val="accent1">
                    <a:lumMod val="75000"/>
                  </a:schemeClr>
                </a:solidFill>
                <a:latin typeface="Calibri Light" pitchFamily="34" charset="0"/>
                <a:cs typeface="Calibri Light" pitchFamily="34" charset="0"/>
              </a:rPr>
              <a:t>Haris</a:t>
            </a:r>
            <a:r>
              <a:rPr lang="en-US" sz="1800" dirty="0">
                <a:solidFill>
                  <a:schemeClr val="accent1">
                    <a:lumMod val="75000"/>
                  </a:schemeClr>
                </a:solidFill>
                <a:latin typeface="Calibri Light" pitchFamily="34" charset="0"/>
                <a:cs typeface="Calibri Light" pitchFamily="34" charset="0"/>
              </a:rPr>
              <a:t>)</a:t>
            </a:r>
            <a:endParaRPr lang="sr-Latn-BA" sz="1800" dirty="0">
              <a:solidFill>
                <a:schemeClr val="accent1">
                  <a:lumMod val="75000"/>
                </a:schemeClr>
              </a:solidFill>
              <a:latin typeface="Calibri Light" pitchFamily="34" charset="0"/>
              <a:cs typeface="Calibri Light" pitchFamily="34" charset="0"/>
            </a:endParaRPr>
          </a:p>
          <a:p>
            <a:r>
              <a:rPr lang="en-US" sz="1800" dirty="0">
                <a:solidFill>
                  <a:schemeClr val="accent1">
                    <a:lumMod val="75000"/>
                  </a:schemeClr>
                </a:solidFill>
                <a:latin typeface="Calibri Light" pitchFamily="34" charset="0"/>
                <a:cs typeface="Calibri Light" pitchFamily="34" charset="0"/>
              </a:rPr>
              <a:t>Aristotle University of Thessaloniki</a:t>
            </a:r>
            <a:endParaRPr lang="bs-Latn-BA" sz="1800" dirty="0">
              <a:solidFill>
                <a:schemeClr val="accent1">
                  <a:lumMod val="75000"/>
                </a:schemeClr>
              </a:solidFill>
              <a:latin typeface="Calibri Light" pitchFamily="34" charset="0"/>
              <a:cs typeface="Calibri Light" pitchFamily="34" charset="0"/>
            </a:endParaRPr>
          </a:p>
        </p:txBody>
      </p:sp>
      <p:sp>
        <p:nvSpPr>
          <p:cNvPr id="9" name="Title 1"/>
          <p:cNvSpPr txBox="1">
            <a:spLocks/>
          </p:cNvSpPr>
          <p:nvPr/>
        </p:nvSpPr>
        <p:spPr>
          <a:xfrm>
            <a:off x="551329" y="3700178"/>
            <a:ext cx="7772400" cy="685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800" dirty="0">
                <a:solidFill>
                  <a:schemeClr val="accent1">
                    <a:lumMod val="75000"/>
                  </a:schemeClr>
                </a:solidFill>
                <a:latin typeface="Calibri Light" pitchFamily="34" charset="0"/>
                <a:cs typeface="Calibri Light" pitchFamily="34" charset="0"/>
              </a:rPr>
              <a:t>Workshop on innovative practices in the EU water sector: barriers and opportunities </a:t>
            </a:r>
            <a:r>
              <a:rPr lang="sr-Latn-BA" sz="1800" dirty="0">
                <a:solidFill>
                  <a:schemeClr val="accent1">
                    <a:lumMod val="75000"/>
                  </a:schemeClr>
                </a:solidFill>
                <a:latin typeface="Calibri Light" pitchFamily="34" charset="0"/>
                <a:cs typeface="Calibri Light" pitchFamily="34" charset="0"/>
              </a:rPr>
              <a:t>/ </a:t>
            </a:r>
            <a:r>
              <a:rPr lang="en-US" sz="1800" dirty="0">
                <a:solidFill>
                  <a:schemeClr val="accent1">
                    <a:lumMod val="75000"/>
                  </a:schemeClr>
                </a:solidFill>
                <a:latin typeface="Calibri Light" pitchFamily="34" charset="0"/>
                <a:cs typeface="Calibri Light" pitchFamily="34" charset="0"/>
              </a:rPr>
              <a:t>Vienna, 8-10 May 2019 </a:t>
            </a:r>
            <a:endParaRPr lang="bs-Latn-BA" sz="1800" dirty="0">
              <a:solidFill>
                <a:schemeClr val="accent1">
                  <a:lumMod val="75000"/>
                </a:schemeClr>
              </a:solidFill>
              <a:latin typeface="Calibri Light" pitchFamily="34" charset="0"/>
              <a:cs typeface="Calibri Light"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management </a:t>
            </a:r>
          </a:p>
          <a:p>
            <a:r>
              <a:rPr lang="en-US" sz="1600" dirty="0">
                <a:solidFill>
                  <a:schemeClr val="bg1"/>
                </a:solidFill>
              </a:rPr>
              <a:t>for 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9" name="Subtitle 2">
            <a:extLst>
              <a:ext uri="{FF2B5EF4-FFF2-40B4-BE49-F238E27FC236}">
                <a16:creationId xmlns:a16="http://schemas.microsoft.com/office/drawing/2014/main" id="{2E13D131-A72F-49C2-A690-7E4C67DCF240}"/>
              </a:ext>
            </a:extLst>
          </p:cNvPr>
          <p:cNvSpPr txBox="1">
            <a:spLocks/>
          </p:cNvSpPr>
          <p:nvPr/>
        </p:nvSpPr>
        <p:spPr>
          <a:xfrm>
            <a:off x="304801" y="685799"/>
            <a:ext cx="3283214" cy="137159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200" b="1" u="sng" dirty="0"/>
              <a:t>University of Pristina in Kosovska Mitrovica/Faculty of Technical Sciences</a:t>
            </a:r>
          </a:p>
        </p:txBody>
      </p:sp>
      <p:sp>
        <p:nvSpPr>
          <p:cNvPr id="3" name="Rectangle 2">
            <a:extLst>
              <a:ext uri="{FF2B5EF4-FFF2-40B4-BE49-F238E27FC236}">
                <a16:creationId xmlns:a16="http://schemas.microsoft.com/office/drawing/2014/main" id="{7A5598D7-94E8-4B07-9A7B-49D7867F0AE4}"/>
              </a:ext>
            </a:extLst>
          </p:cNvPr>
          <p:cNvSpPr/>
          <p:nvPr/>
        </p:nvSpPr>
        <p:spPr>
          <a:xfrm>
            <a:off x="78773" y="2846870"/>
            <a:ext cx="3197739" cy="923330"/>
          </a:xfrm>
          <a:prstGeom prst="rect">
            <a:avLst/>
          </a:prstGeom>
        </p:spPr>
        <p:txBody>
          <a:bodyPr wrap="square">
            <a:spAutoFit/>
          </a:bodyPr>
          <a:lstStyle/>
          <a:p>
            <a:r>
              <a:rPr lang="en-US" b="1" dirty="0">
                <a:latin typeface="Arial" panose="020B0604020202020204" pitchFamily="34" charset="0"/>
                <a:ea typeface="Calibri" panose="020F0502020204030204" pitchFamily="34" charset="0"/>
              </a:rPr>
              <a:t>Master study program</a:t>
            </a:r>
          </a:p>
          <a:p>
            <a:endParaRPr lang="en-US" b="1" dirty="0">
              <a:latin typeface="Arial" panose="020B0604020202020204" pitchFamily="34" charset="0"/>
            </a:endParaRPr>
          </a:p>
          <a:p>
            <a:r>
              <a:rPr lang="en-US" b="1" dirty="0">
                <a:latin typeface="Arial" panose="020B0604020202020204" pitchFamily="34" charset="0"/>
              </a:rPr>
              <a:t>1 Course related to Water</a:t>
            </a:r>
            <a:endParaRPr lang="en-US" dirty="0"/>
          </a:p>
        </p:txBody>
      </p:sp>
      <p:pic>
        <p:nvPicPr>
          <p:cNvPr id="5" name="Picture 4">
            <a:extLst>
              <a:ext uri="{FF2B5EF4-FFF2-40B4-BE49-F238E27FC236}">
                <a16:creationId xmlns:a16="http://schemas.microsoft.com/office/drawing/2014/main" id="{E075437E-5B05-4FFA-9DC8-E7AC96ED5034}"/>
              </a:ext>
            </a:extLst>
          </p:cNvPr>
          <p:cNvPicPr>
            <a:picLocks noChangeAspect="1"/>
          </p:cNvPicPr>
          <p:nvPr/>
        </p:nvPicPr>
        <p:blipFill>
          <a:blip r:embed="rId6"/>
          <a:stretch>
            <a:fillRect/>
          </a:stretch>
        </p:blipFill>
        <p:spPr>
          <a:xfrm>
            <a:off x="3276600" y="0"/>
            <a:ext cx="5788627" cy="6858001"/>
          </a:xfrm>
          <a:prstGeom prst="rect">
            <a:avLst/>
          </a:prstGeom>
        </p:spPr>
      </p:pic>
    </p:spTree>
    <p:extLst>
      <p:ext uri="{BB962C8B-B14F-4D97-AF65-F5344CB8AC3E}">
        <p14:creationId xmlns:p14="http://schemas.microsoft.com/office/powerpoint/2010/main" val="4490766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management </a:t>
            </a:r>
          </a:p>
          <a:p>
            <a:r>
              <a:rPr lang="en-US" sz="1600" dirty="0">
                <a:solidFill>
                  <a:schemeClr val="bg1"/>
                </a:solidFill>
              </a:rPr>
              <a:t>for 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9" name="Subtitle 2">
            <a:extLst>
              <a:ext uri="{FF2B5EF4-FFF2-40B4-BE49-F238E27FC236}">
                <a16:creationId xmlns:a16="http://schemas.microsoft.com/office/drawing/2014/main" id="{2E13D131-A72F-49C2-A690-7E4C67DCF240}"/>
              </a:ext>
            </a:extLst>
          </p:cNvPr>
          <p:cNvSpPr txBox="1">
            <a:spLocks/>
          </p:cNvSpPr>
          <p:nvPr/>
        </p:nvSpPr>
        <p:spPr>
          <a:xfrm>
            <a:off x="304801" y="685799"/>
            <a:ext cx="2895599" cy="137159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200" b="1" u="sng" dirty="0"/>
              <a:t>University of Montenegro/ Faculty of Civil Engineering</a:t>
            </a:r>
          </a:p>
        </p:txBody>
      </p:sp>
      <p:sp>
        <p:nvSpPr>
          <p:cNvPr id="3" name="Rectangle 2">
            <a:extLst>
              <a:ext uri="{FF2B5EF4-FFF2-40B4-BE49-F238E27FC236}">
                <a16:creationId xmlns:a16="http://schemas.microsoft.com/office/drawing/2014/main" id="{7A5598D7-94E8-4B07-9A7B-49D7867F0AE4}"/>
              </a:ext>
            </a:extLst>
          </p:cNvPr>
          <p:cNvSpPr/>
          <p:nvPr/>
        </p:nvSpPr>
        <p:spPr>
          <a:xfrm>
            <a:off x="81927" y="2589281"/>
            <a:ext cx="3283215" cy="1477328"/>
          </a:xfrm>
          <a:prstGeom prst="rect">
            <a:avLst/>
          </a:prstGeom>
        </p:spPr>
        <p:txBody>
          <a:bodyPr wrap="square">
            <a:spAutoFit/>
          </a:bodyPr>
          <a:lstStyle/>
          <a:p>
            <a:r>
              <a:rPr lang="en-US" b="1" dirty="0">
                <a:latin typeface="Arial" panose="020B0604020202020204" pitchFamily="34" charset="0"/>
                <a:ea typeface="Calibri" panose="020F0502020204030204" pitchFamily="34" charset="0"/>
              </a:rPr>
              <a:t>MASTER STUDIES– CIVIL ENGINEERING INFRASTRUCTURE –MODULE 2 – WATER ENGINEERING </a:t>
            </a:r>
            <a:endParaRPr lang="en-US" dirty="0"/>
          </a:p>
        </p:txBody>
      </p:sp>
      <p:pic>
        <p:nvPicPr>
          <p:cNvPr id="5" name="Picture 4">
            <a:extLst>
              <a:ext uri="{FF2B5EF4-FFF2-40B4-BE49-F238E27FC236}">
                <a16:creationId xmlns:a16="http://schemas.microsoft.com/office/drawing/2014/main" id="{2C529FA9-5BCC-447B-9F52-2BC675DC4260}"/>
              </a:ext>
            </a:extLst>
          </p:cNvPr>
          <p:cNvPicPr>
            <a:picLocks noChangeAspect="1"/>
          </p:cNvPicPr>
          <p:nvPr/>
        </p:nvPicPr>
        <p:blipFill>
          <a:blip r:embed="rId6"/>
          <a:stretch>
            <a:fillRect/>
          </a:stretch>
        </p:blipFill>
        <p:spPr>
          <a:xfrm>
            <a:off x="3119155" y="103258"/>
            <a:ext cx="6091519" cy="6731057"/>
          </a:xfrm>
          <a:prstGeom prst="rect">
            <a:avLst/>
          </a:prstGeom>
        </p:spPr>
      </p:pic>
    </p:spTree>
    <p:extLst>
      <p:ext uri="{BB962C8B-B14F-4D97-AF65-F5344CB8AC3E}">
        <p14:creationId xmlns:p14="http://schemas.microsoft.com/office/powerpoint/2010/main" val="7942081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management </a:t>
            </a:r>
          </a:p>
          <a:p>
            <a:r>
              <a:rPr lang="en-US" sz="1600" dirty="0">
                <a:solidFill>
                  <a:schemeClr val="bg1"/>
                </a:solidFill>
              </a:rPr>
              <a:t>for 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9" name="Subtitle 2">
            <a:extLst>
              <a:ext uri="{FF2B5EF4-FFF2-40B4-BE49-F238E27FC236}">
                <a16:creationId xmlns:a16="http://schemas.microsoft.com/office/drawing/2014/main" id="{2E13D131-A72F-49C2-A690-7E4C67DCF240}"/>
              </a:ext>
            </a:extLst>
          </p:cNvPr>
          <p:cNvSpPr txBox="1">
            <a:spLocks/>
          </p:cNvSpPr>
          <p:nvPr/>
        </p:nvSpPr>
        <p:spPr>
          <a:xfrm>
            <a:off x="151716" y="762000"/>
            <a:ext cx="2895599" cy="243840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200" b="1" u="sng" dirty="0"/>
              <a:t>Department of Environmental Engineering and Occupational Safety and Health, Faculty of Technical Sciences, University of Novi Sad</a:t>
            </a:r>
          </a:p>
        </p:txBody>
      </p:sp>
      <p:sp>
        <p:nvSpPr>
          <p:cNvPr id="3" name="Rectangle 2">
            <a:extLst>
              <a:ext uri="{FF2B5EF4-FFF2-40B4-BE49-F238E27FC236}">
                <a16:creationId xmlns:a16="http://schemas.microsoft.com/office/drawing/2014/main" id="{7A5598D7-94E8-4B07-9A7B-49D7867F0AE4}"/>
              </a:ext>
            </a:extLst>
          </p:cNvPr>
          <p:cNvSpPr/>
          <p:nvPr/>
        </p:nvSpPr>
        <p:spPr>
          <a:xfrm>
            <a:off x="151716" y="4005673"/>
            <a:ext cx="3283215" cy="923330"/>
          </a:xfrm>
          <a:prstGeom prst="rect">
            <a:avLst/>
          </a:prstGeom>
        </p:spPr>
        <p:txBody>
          <a:bodyPr wrap="square">
            <a:spAutoFit/>
          </a:bodyPr>
          <a:lstStyle/>
          <a:p>
            <a:r>
              <a:rPr lang="en-US" b="1" dirty="0">
                <a:latin typeface="Arial" panose="020B0604020202020204" pitchFamily="34" charset="0"/>
                <a:ea typeface="Calibri" panose="020F0502020204030204" pitchFamily="34" charset="0"/>
              </a:rPr>
              <a:t>MASTER:</a:t>
            </a:r>
          </a:p>
          <a:p>
            <a:r>
              <a:rPr lang="en-US" b="1" dirty="0">
                <a:latin typeface="Arial" panose="020B0604020202020204" pitchFamily="34" charset="0"/>
                <a:ea typeface="Calibri" panose="020F0502020204030204" pitchFamily="34" charset="0"/>
              </a:rPr>
              <a:t> Water Treatment and Protection Engineering</a:t>
            </a:r>
            <a:endParaRPr lang="en-US" dirty="0"/>
          </a:p>
        </p:txBody>
      </p:sp>
      <p:pic>
        <p:nvPicPr>
          <p:cNvPr id="2" name="Picture 1">
            <a:extLst>
              <a:ext uri="{FF2B5EF4-FFF2-40B4-BE49-F238E27FC236}">
                <a16:creationId xmlns:a16="http://schemas.microsoft.com/office/drawing/2014/main" id="{18CDB663-94DA-40B2-BDB1-8997867EE194}"/>
              </a:ext>
            </a:extLst>
          </p:cNvPr>
          <p:cNvPicPr>
            <a:picLocks noChangeAspect="1"/>
          </p:cNvPicPr>
          <p:nvPr/>
        </p:nvPicPr>
        <p:blipFill>
          <a:blip r:embed="rId6"/>
          <a:stretch>
            <a:fillRect/>
          </a:stretch>
        </p:blipFill>
        <p:spPr>
          <a:xfrm>
            <a:off x="2843655" y="607656"/>
            <a:ext cx="6180431" cy="5692608"/>
          </a:xfrm>
          <a:prstGeom prst="rect">
            <a:avLst/>
          </a:prstGeom>
        </p:spPr>
      </p:pic>
    </p:spTree>
    <p:extLst>
      <p:ext uri="{BB962C8B-B14F-4D97-AF65-F5344CB8AC3E}">
        <p14:creationId xmlns:p14="http://schemas.microsoft.com/office/powerpoint/2010/main" val="38802179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management </a:t>
            </a:r>
          </a:p>
          <a:p>
            <a:r>
              <a:rPr lang="en-US" sz="1600" dirty="0">
                <a:solidFill>
                  <a:schemeClr val="bg1"/>
                </a:solidFill>
              </a:rPr>
              <a:t>for 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9" name="Subtitle 2">
            <a:extLst>
              <a:ext uri="{FF2B5EF4-FFF2-40B4-BE49-F238E27FC236}">
                <a16:creationId xmlns:a16="http://schemas.microsoft.com/office/drawing/2014/main" id="{2E13D131-A72F-49C2-A690-7E4C67DCF240}"/>
              </a:ext>
            </a:extLst>
          </p:cNvPr>
          <p:cNvSpPr txBox="1">
            <a:spLocks/>
          </p:cNvSpPr>
          <p:nvPr/>
        </p:nvSpPr>
        <p:spPr>
          <a:xfrm>
            <a:off x="151716" y="762000"/>
            <a:ext cx="2895599" cy="243840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200" b="1" u="sng" dirty="0"/>
              <a:t>Department of Environmental Engineering and Occupational Safety and Health, Faculty of Technical Sciences, University of Novi Sad</a:t>
            </a:r>
          </a:p>
        </p:txBody>
      </p:sp>
      <p:sp>
        <p:nvSpPr>
          <p:cNvPr id="3" name="Rectangle 2">
            <a:extLst>
              <a:ext uri="{FF2B5EF4-FFF2-40B4-BE49-F238E27FC236}">
                <a16:creationId xmlns:a16="http://schemas.microsoft.com/office/drawing/2014/main" id="{7A5598D7-94E8-4B07-9A7B-49D7867F0AE4}"/>
              </a:ext>
            </a:extLst>
          </p:cNvPr>
          <p:cNvSpPr/>
          <p:nvPr/>
        </p:nvSpPr>
        <p:spPr>
          <a:xfrm>
            <a:off x="151716" y="4005673"/>
            <a:ext cx="3283215" cy="923330"/>
          </a:xfrm>
          <a:prstGeom prst="rect">
            <a:avLst/>
          </a:prstGeom>
        </p:spPr>
        <p:txBody>
          <a:bodyPr wrap="square">
            <a:spAutoFit/>
          </a:bodyPr>
          <a:lstStyle/>
          <a:p>
            <a:r>
              <a:rPr lang="en-US" b="1" dirty="0">
                <a:latin typeface="Arial" panose="020B0604020202020204" pitchFamily="34" charset="0"/>
                <a:ea typeface="Calibri" panose="020F0502020204030204" pitchFamily="34" charset="0"/>
              </a:rPr>
              <a:t>MASTER:</a:t>
            </a:r>
          </a:p>
          <a:p>
            <a:r>
              <a:rPr lang="en-US" b="1" dirty="0">
                <a:latin typeface="Arial" panose="020B0604020202020204" pitchFamily="34" charset="0"/>
                <a:ea typeface="Calibri" panose="020F0502020204030204" pitchFamily="34" charset="0"/>
              </a:rPr>
              <a:t> Water Treatment and Protection Engineering</a:t>
            </a:r>
            <a:endParaRPr lang="en-US" dirty="0"/>
          </a:p>
        </p:txBody>
      </p:sp>
      <p:pic>
        <p:nvPicPr>
          <p:cNvPr id="5" name="Picture 4">
            <a:extLst>
              <a:ext uri="{FF2B5EF4-FFF2-40B4-BE49-F238E27FC236}">
                <a16:creationId xmlns:a16="http://schemas.microsoft.com/office/drawing/2014/main" id="{91AAD2B3-6FC7-49B4-A22D-3B70BFCEDAD1}"/>
              </a:ext>
            </a:extLst>
          </p:cNvPr>
          <p:cNvPicPr>
            <a:picLocks noChangeAspect="1"/>
          </p:cNvPicPr>
          <p:nvPr/>
        </p:nvPicPr>
        <p:blipFill>
          <a:blip r:embed="rId6"/>
          <a:stretch>
            <a:fillRect/>
          </a:stretch>
        </p:blipFill>
        <p:spPr>
          <a:xfrm>
            <a:off x="2819400" y="645392"/>
            <a:ext cx="6172884" cy="5206634"/>
          </a:xfrm>
          <a:prstGeom prst="rect">
            <a:avLst/>
          </a:prstGeom>
        </p:spPr>
      </p:pic>
    </p:spTree>
    <p:extLst>
      <p:ext uri="{BB962C8B-B14F-4D97-AF65-F5344CB8AC3E}">
        <p14:creationId xmlns:p14="http://schemas.microsoft.com/office/powerpoint/2010/main" val="41250866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management </a:t>
            </a:r>
          </a:p>
          <a:p>
            <a:r>
              <a:rPr lang="en-US" sz="1600" dirty="0">
                <a:solidFill>
                  <a:schemeClr val="bg1"/>
                </a:solidFill>
              </a:rPr>
              <a:t>for 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9" name="Subtitle 2">
            <a:extLst>
              <a:ext uri="{FF2B5EF4-FFF2-40B4-BE49-F238E27FC236}">
                <a16:creationId xmlns:a16="http://schemas.microsoft.com/office/drawing/2014/main" id="{2E13D131-A72F-49C2-A690-7E4C67DCF240}"/>
              </a:ext>
            </a:extLst>
          </p:cNvPr>
          <p:cNvSpPr txBox="1">
            <a:spLocks/>
          </p:cNvSpPr>
          <p:nvPr/>
        </p:nvSpPr>
        <p:spPr>
          <a:xfrm>
            <a:off x="151716" y="762000"/>
            <a:ext cx="2895599" cy="243840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200" b="1" u="sng" dirty="0"/>
              <a:t>University of Sarajevo/Faculty of Civil Engineering</a:t>
            </a:r>
          </a:p>
        </p:txBody>
      </p:sp>
      <p:sp>
        <p:nvSpPr>
          <p:cNvPr id="3" name="Rectangle 2">
            <a:extLst>
              <a:ext uri="{FF2B5EF4-FFF2-40B4-BE49-F238E27FC236}">
                <a16:creationId xmlns:a16="http://schemas.microsoft.com/office/drawing/2014/main" id="{7A5598D7-94E8-4B07-9A7B-49D7867F0AE4}"/>
              </a:ext>
            </a:extLst>
          </p:cNvPr>
          <p:cNvSpPr/>
          <p:nvPr/>
        </p:nvSpPr>
        <p:spPr>
          <a:xfrm>
            <a:off x="151717" y="4005673"/>
            <a:ext cx="2515284" cy="646331"/>
          </a:xfrm>
          <a:prstGeom prst="rect">
            <a:avLst/>
          </a:prstGeom>
        </p:spPr>
        <p:txBody>
          <a:bodyPr wrap="square">
            <a:spAutoFit/>
          </a:bodyPr>
          <a:lstStyle/>
          <a:p>
            <a:r>
              <a:rPr lang="en-US" b="1" dirty="0">
                <a:latin typeface="Arial" panose="020B0604020202020204" pitchFamily="34" charset="0"/>
                <a:ea typeface="Calibri" panose="020F0502020204030204" pitchFamily="34" charset="0"/>
              </a:rPr>
              <a:t>Undergraduate study program</a:t>
            </a:r>
            <a:endParaRPr lang="en-US" dirty="0"/>
          </a:p>
        </p:txBody>
      </p:sp>
      <p:pic>
        <p:nvPicPr>
          <p:cNvPr id="13" name="Picture 12">
            <a:extLst>
              <a:ext uri="{FF2B5EF4-FFF2-40B4-BE49-F238E27FC236}">
                <a16:creationId xmlns:a16="http://schemas.microsoft.com/office/drawing/2014/main" id="{F747081B-B6DE-43F5-B816-A6C668CFEAAD}"/>
              </a:ext>
            </a:extLst>
          </p:cNvPr>
          <p:cNvPicPr>
            <a:picLocks noChangeAspect="1"/>
          </p:cNvPicPr>
          <p:nvPr/>
        </p:nvPicPr>
        <p:blipFill rotWithShape="1">
          <a:blip r:embed="rId6"/>
          <a:srcRect t="1832" b="10029"/>
          <a:stretch/>
        </p:blipFill>
        <p:spPr>
          <a:xfrm>
            <a:off x="3100486" y="6873"/>
            <a:ext cx="6047996" cy="6851127"/>
          </a:xfrm>
          <a:prstGeom prst="rect">
            <a:avLst/>
          </a:prstGeom>
        </p:spPr>
      </p:pic>
    </p:spTree>
    <p:extLst>
      <p:ext uri="{BB962C8B-B14F-4D97-AF65-F5344CB8AC3E}">
        <p14:creationId xmlns:p14="http://schemas.microsoft.com/office/powerpoint/2010/main" val="38788931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management </a:t>
            </a:r>
          </a:p>
          <a:p>
            <a:r>
              <a:rPr lang="en-US" sz="1600" dirty="0">
                <a:solidFill>
                  <a:schemeClr val="bg1"/>
                </a:solidFill>
              </a:rPr>
              <a:t>for 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9" name="Subtitle 2">
            <a:extLst>
              <a:ext uri="{FF2B5EF4-FFF2-40B4-BE49-F238E27FC236}">
                <a16:creationId xmlns:a16="http://schemas.microsoft.com/office/drawing/2014/main" id="{2E13D131-A72F-49C2-A690-7E4C67DCF240}"/>
              </a:ext>
            </a:extLst>
          </p:cNvPr>
          <p:cNvSpPr txBox="1">
            <a:spLocks/>
          </p:cNvSpPr>
          <p:nvPr/>
        </p:nvSpPr>
        <p:spPr>
          <a:xfrm>
            <a:off x="151716" y="762000"/>
            <a:ext cx="2895599" cy="243840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200" b="1" u="sng" dirty="0"/>
              <a:t>University of Sarajevo/Faculty of Civil Engineering</a:t>
            </a:r>
          </a:p>
        </p:txBody>
      </p:sp>
      <p:sp>
        <p:nvSpPr>
          <p:cNvPr id="3" name="Rectangle 2">
            <a:extLst>
              <a:ext uri="{FF2B5EF4-FFF2-40B4-BE49-F238E27FC236}">
                <a16:creationId xmlns:a16="http://schemas.microsoft.com/office/drawing/2014/main" id="{7A5598D7-94E8-4B07-9A7B-49D7867F0AE4}"/>
              </a:ext>
            </a:extLst>
          </p:cNvPr>
          <p:cNvSpPr/>
          <p:nvPr/>
        </p:nvSpPr>
        <p:spPr>
          <a:xfrm>
            <a:off x="151717" y="4005673"/>
            <a:ext cx="2515284" cy="369332"/>
          </a:xfrm>
          <a:prstGeom prst="rect">
            <a:avLst/>
          </a:prstGeom>
        </p:spPr>
        <p:txBody>
          <a:bodyPr wrap="square">
            <a:spAutoFit/>
          </a:bodyPr>
          <a:lstStyle/>
          <a:p>
            <a:r>
              <a:rPr lang="en-US" b="1" dirty="0">
                <a:latin typeface="Arial" panose="020B0604020202020204" pitchFamily="34" charset="0"/>
                <a:ea typeface="Calibri" panose="020F0502020204030204" pitchFamily="34" charset="0"/>
              </a:rPr>
              <a:t>Master</a:t>
            </a:r>
            <a:endParaRPr lang="en-US" dirty="0"/>
          </a:p>
        </p:txBody>
      </p:sp>
      <p:pic>
        <p:nvPicPr>
          <p:cNvPr id="2" name="Picture 1">
            <a:extLst>
              <a:ext uri="{FF2B5EF4-FFF2-40B4-BE49-F238E27FC236}">
                <a16:creationId xmlns:a16="http://schemas.microsoft.com/office/drawing/2014/main" id="{690F4C22-C83C-42A5-9981-CEFA1AC74CDB}"/>
              </a:ext>
            </a:extLst>
          </p:cNvPr>
          <p:cNvPicPr>
            <a:picLocks noChangeAspect="1"/>
          </p:cNvPicPr>
          <p:nvPr/>
        </p:nvPicPr>
        <p:blipFill>
          <a:blip r:embed="rId6"/>
          <a:stretch>
            <a:fillRect/>
          </a:stretch>
        </p:blipFill>
        <p:spPr>
          <a:xfrm>
            <a:off x="2514600" y="584529"/>
            <a:ext cx="6633881" cy="6054106"/>
          </a:xfrm>
          <a:prstGeom prst="rect">
            <a:avLst/>
          </a:prstGeom>
        </p:spPr>
      </p:pic>
    </p:spTree>
    <p:extLst>
      <p:ext uri="{BB962C8B-B14F-4D97-AF65-F5344CB8AC3E}">
        <p14:creationId xmlns:p14="http://schemas.microsoft.com/office/powerpoint/2010/main" val="24663407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management </a:t>
            </a:r>
          </a:p>
          <a:p>
            <a:r>
              <a:rPr lang="en-US" sz="1600" dirty="0">
                <a:solidFill>
                  <a:schemeClr val="bg1"/>
                </a:solidFill>
              </a:rPr>
              <a:t>for 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9" name="Subtitle 2">
            <a:extLst>
              <a:ext uri="{FF2B5EF4-FFF2-40B4-BE49-F238E27FC236}">
                <a16:creationId xmlns:a16="http://schemas.microsoft.com/office/drawing/2014/main" id="{2E13D131-A72F-49C2-A690-7E4C67DCF240}"/>
              </a:ext>
            </a:extLst>
          </p:cNvPr>
          <p:cNvSpPr txBox="1">
            <a:spLocks/>
          </p:cNvSpPr>
          <p:nvPr/>
        </p:nvSpPr>
        <p:spPr>
          <a:xfrm>
            <a:off x="151716" y="762000"/>
            <a:ext cx="2895599" cy="243840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200" b="1" u="sng" dirty="0"/>
              <a:t>University of Mostar/ Faculty of Civil Engineering</a:t>
            </a:r>
          </a:p>
        </p:txBody>
      </p:sp>
      <p:sp>
        <p:nvSpPr>
          <p:cNvPr id="3" name="Rectangle 2">
            <a:extLst>
              <a:ext uri="{FF2B5EF4-FFF2-40B4-BE49-F238E27FC236}">
                <a16:creationId xmlns:a16="http://schemas.microsoft.com/office/drawing/2014/main" id="{7A5598D7-94E8-4B07-9A7B-49D7867F0AE4}"/>
              </a:ext>
            </a:extLst>
          </p:cNvPr>
          <p:cNvSpPr/>
          <p:nvPr/>
        </p:nvSpPr>
        <p:spPr>
          <a:xfrm>
            <a:off x="4191000" y="1623903"/>
            <a:ext cx="3505884" cy="369332"/>
          </a:xfrm>
          <a:prstGeom prst="rect">
            <a:avLst/>
          </a:prstGeom>
        </p:spPr>
        <p:txBody>
          <a:bodyPr wrap="square">
            <a:spAutoFit/>
          </a:bodyPr>
          <a:lstStyle/>
          <a:p>
            <a:r>
              <a:rPr lang="en-US" b="1" dirty="0">
                <a:latin typeface="Arial" panose="020B0604020202020204" pitchFamily="34" charset="0"/>
                <a:ea typeface="Calibri" panose="020F0502020204030204" pitchFamily="34" charset="0"/>
              </a:rPr>
              <a:t>Undergraduate studies</a:t>
            </a:r>
            <a:endParaRPr lang="en-US" dirty="0"/>
          </a:p>
        </p:txBody>
      </p:sp>
      <p:pic>
        <p:nvPicPr>
          <p:cNvPr id="5" name="Picture 4">
            <a:extLst>
              <a:ext uri="{FF2B5EF4-FFF2-40B4-BE49-F238E27FC236}">
                <a16:creationId xmlns:a16="http://schemas.microsoft.com/office/drawing/2014/main" id="{12AD8C78-39E9-4FA2-98C6-A1589C889EA0}"/>
              </a:ext>
            </a:extLst>
          </p:cNvPr>
          <p:cNvPicPr>
            <a:picLocks noChangeAspect="1"/>
          </p:cNvPicPr>
          <p:nvPr/>
        </p:nvPicPr>
        <p:blipFill>
          <a:blip r:embed="rId6"/>
          <a:stretch>
            <a:fillRect/>
          </a:stretch>
        </p:blipFill>
        <p:spPr>
          <a:xfrm>
            <a:off x="151716" y="1964978"/>
            <a:ext cx="9058275" cy="4200525"/>
          </a:xfrm>
          <a:prstGeom prst="rect">
            <a:avLst/>
          </a:prstGeom>
        </p:spPr>
      </p:pic>
    </p:spTree>
    <p:extLst>
      <p:ext uri="{BB962C8B-B14F-4D97-AF65-F5344CB8AC3E}">
        <p14:creationId xmlns:p14="http://schemas.microsoft.com/office/powerpoint/2010/main" val="20911623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management </a:t>
            </a:r>
          </a:p>
          <a:p>
            <a:r>
              <a:rPr lang="en-US" sz="1600" dirty="0">
                <a:solidFill>
                  <a:schemeClr val="bg1"/>
                </a:solidFill>
              </a:rPr>
              <a:t>for 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9" name="Subtitle 2">
            <a:extLst>
              <a:ext uri="{FF2B5EF4-FFF2-40B4-BE49-F238E27FC236}">
                <a16:creationId xmlns:a16="http://schemas.microsoft.com/office/drawing/2014/main" id="{2E13D131-A72F-49C2-A690-7E4C67DCF240}"/>
              </a:ext>
            </a:extLst>
          </p:cNvPr>
          <p:cNvSpPr txBox="1">
            <a:spLocks/>
          </p:cNvSpPr>
          <p:nvPr/>
        </p:nvSpPr>
        <p:spPr>
          <a:xfrm>
            <a:off x="151716" y="762000"/>
            <a:ext cx="2895599" cy="243840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200" b="1" u="sng" dirty="0"/>
              <a:t>University of Mostar/ Faculty of Civil Engineering</a:t>
            </a:r>
          </a:p>
        </p:txBody>
      </p:sp>
      <p:sp>
        <p:nvSpPr>
          <p:cNvPr id="3" name="Rectangle 2">
            <a:extLst>
              <a:ext uri="{FF2B5EF4-FFF2-40B4-BE49-F238E27FC236}">
                <a16:creationId xmlns:a16="http://schemas.microsoft.com/office/drawing/2014/main" id="{7A5598D7-94E8-4B07-9A7B-49D7867F0AE4}"/>
              </a:ext>
            </a:extLst>
          </p:cNvPr>
          <p:cNvSpPr/>
          <p:nvPr/>
        </p:nvSpPr>
        <p:spPr>
          <a:xfrm>
            <a:off x="4191000" y="1623903"/>
            <a:ext cx="3505884" cy="369332"/>
          </a:xfrm>
          <a:prstGeom prst="rect">
            <a:avLst/>
          </a:prstGeom>
        </p:spPr>
        <p:txBody>
          <a:bodyPr wrap="square">
            <a:spAutoFit/>
          </a:bodyPr>
          <a:lstStyle/>
          <a:p>
            <a:r>
              <a:rPr lang="en-US" b="1" dirty="0">
                <a:latin typeface="Arial" panose="020B0604020202020204" pitchFamily="34" charset="0"/>
                <a:ea typeface="Calibri" panose="020F0502020204030204" pitchFamily="34" charset="0"/>
              </a:rPr>
              <a:t>Master: general courses</a:t>
            </a:r>
            <a:endParaRPr lang="en-US" dirty="0"/>
          </a:p>
        </p:txBody>
      </p:sp>
      <p:pic>
        <p:nvPicPr>
          <p:cNvPr id="2" name="Picture 1">
            <a:extLst>
              <a:ext uri="{FF2B5EF4-FFF2-40B4-BE49-F238E27FC236}">
                <a16:creationId xmlns:a16="http://schemas.microsoft.com/office/drawing/2014/main" id="{14B14B60-D6B4-4F82-9131-2FA953372538}"/>
              </a:ext>
            </a:extLst>
          </p:cNvPr>
          <p:cNvPicPr>
            <a:picLocks noChangeAspect="1"/>
          </p:cNvPicPr>
          <p:nvPr/>
        </p:nvPicPr>
        <p:blipFill>
          <a:blip r:embed="rId6"/>
          <a:stretch>
            <a:fillRect/>
          </a:stretch>
        </p:blipFill>
        <p:spPr>
          <a:xfrm>
            <a:off x="0" y="2219564"/>
            <a:ext cx="9144000" cy="3724680"/>
          </a:xfrm>
          <a:prstGeom prst="rect">
            <a:avLst/>
          </a:prstGeom>
        </p:spPr>
      </p:pic>
    </p:spTree>
    <p:extLst>
      <p:ext uri="{BB962C8B-B14F-4D97-AF65-F5344CB8AC3E}">
        <p14:creationId xmlns:p14="http://schemas.microsoft.com/office/powerpoint/2010/main" val="20524088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management </a:t>
            </a:r>
          </a:p>
          <a:p>
            <a:r>
              <a:rPr lang="en-US" sz="1600" dirty="0">
                <a:solidFill>
                  <a:schemeClr val="bg1"/>
                </a:solidFill>
              </a:rPr>
              <a:t>for 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9" name="Subtitle 2">
            <a:extLst>
              <a:ext uri="{FF2B5EF4-FFF2-40B4-BE49-F238E27FC236}">
                <a16:creationId xmlns:a16="http://schemas.microsoft.com/office/drawing/2014/main" id="{2E13D131-A72F-49C2-A690-7E4C67DCF240}"/>
              </a:ext>
            </a:extLst>
          </p:cNvPr>
          <p:cNvSpPr txBox="1">
            <a:spLocks/>
          </p:cNvSpPr>
          <p:nvPr/>
        </p:nvSpPr>
        <p:spPr>
          <a:xfrm>
            <a:off x="151716" y="762000"/>
            <a:ext cx="2895599" cy="243840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200" b="1" u="sng" dirty="0"/>
              <a:t>University of Mostar/ Faculty of Civil Engineering</a:t>
            </a:r>
          </a:p>
        </p:txBody>
      </p:sp>
      <p:sp>
        <p:nvSpPr>
          <p:cNvPr id="3" name="Rectangle 2">
            <a:extLst>
              <a:ext uri="{FF2B5EF4-FFF2-40B4-BE49-F238E27FC236}">
                <a16:creationId xmlns:a16="http://schemas.microsoft.com/office/drawing/2014/main" id="{7A5598D7-94E8-4B07-9A7B-49D7867F0AE4}"/>
              </a:ext>
            </a:extLst>
          </p:cNvPr>
          <p:cNvSpPr/>
          <p:nvPr/>
        </p:nvSpPr>
        <p:spPr>
          <a:xfrm>
            <a:off x="151716" y="4150158"/>
            <a:ext cx="3505884" cy="369332"/>
          </a:xfrm>
          <a:prstGeom prst="rect">
            <a:avLst/>
          </a:prstGeom>
        </p:spPr>
        <p:txBody>
          <a:bodyPr wrap="square">
            <a:spAutoFit/>
          </a:bodyPr>
          <a:lstStyle/>
          <a:p>
            <a:r>
              <a:rPr lang="en-US" b="1" dirty="0">
                <a:latin typeface="Arial" panose="020B0604020202020204" pitchFamily="34" charset="0"/>
                <a:ea typeface="Calibri" panose="020F0502020204030204" pitchFamily="34" charset="0"/>
              </a:rPr>
              <a:t>Master: general courses</a:t>
            </a:r>
            <a:endParaRPr lang="en-US" dirty="0"/>
          </a:p>
        </p:txBody>
      </p:sp>
      <p:pic>
        <p:nvPicPr>
          <p:cNvPr id="5" name="Picture 4">
            <a:extLst>
              <a:ext uri="{FF2B5EF4-FFF2-40B4-BE49-F238E27FC236}">
                <a16:creationId xmlns:a16="http://schemas.microsoft.com/office/drawing/2014/main" id="{6DA628DC-0E44-47FA-A050-3ABF5BEAD5FB}"/>
              </a:ext>
            </a:extLst>
          </p:cNvPr>
          <p:cNvPicPr>
            <a:picLocks noChangeAspect="1"/>
          </p:cNvPicPr>
          <p:nvPr/>
        </p:nvPicPr>
        <p:blipFill>
          <a:blip r:embed="rId6"/>
          <a:stretch>
            <a:fillRect/>
          </a:stretch>
        </p:blipFill>
        <p:spPr>
          <a:xfrm>
            <a:off x="4013026" y="13951"/>
            <a:ext cx="5049628" cy="6844049"/>
          </a:xfrm>
          <a:prstGeom prst="rect">
            <a:avLst/>
          </a:prstGeom>
        </p:spPr>
      </p:pic>
    </p:spTree>
    <p:extLst>
      <p:ext uri="{BB962C8B-B14F-4D97-AF65-F5344CB8AC3E}">
        <p14:creationId xmlns:p14="http://schemas.microsoft.com/office/powerpoint/2010/main" val="28432196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management </a:t>
            </a:r>
          </a:p>
          <a:p>
            <a:r>
              <a:rPr lang="en-US" sz="1600" dirty="0">
                <a:solidFill>
                  <a:schemeClr val="bg1"/>
                </a:solidFill>
              </a:rPr>
              <a:t>for 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9" name="Subtitle 2">
            <a:extLst>
              <a:ext uri="{FF2B5EF4-FFF2-40B4-BE49-F238E27FC236}">
                <a16:creationId xmlns:a16="http://schemas.microsoft.com/office/drawing/2014/main" id="{2E13D131-A72F-49C2-A690-7E4C67DCF240}"/>
              </a:ext>
            </a:extLst>
          </p:cNvPr>
          <p:cNvSpPr txBox="1">
            <a:spLocks/>
          </p:cNvSpPr>
          <p:nvPr/>
        </p:nvSpPr>
        <p:spPr>
          <a:xfrm>
            <a:off x="151716" y="762000"/>
            <a:ext cx="2895599" cy="243840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200" b="1" u="sng" dirty="0"/>
              <a:t>University of Nis</a:t>
            </a:r>
          </a:p>
          <a:p>
            <a:pPr marL="0" indent="0">
              <a:buNone/>
            </a:pPr>
            <a:r>
              <a:rPr lang="en-US" sz="2200" b="1" u="sng" dirty="0"/>
              <a:t>Faculty of Civil Engineering and Architecture</a:t>
            </a:r>
          </a:p>
        </p:txBody>
      </p:sp>
      <p:sp>
        <p:nvSpPr>
          <p:cNvPr id="3" name="Rectangle 2">
            <a:extLst>
              <a:ext uri="{FF2B5EF4-FFF2-40B4-BE49-F238E27FC236}">
                <a16:creationId xmlns:a16="http://schemas.microsoft.com/office/drawing/2014/main" id="{7A5598D7-94E8-4B07-9A7B-49D7867F0AE4}"/>
              </a:ext>
            </a:extLst>
          </p:cNvPr>
          <p:cNvSpPr/>
          <p:nvPr/>
        </p:nvSpPr>
        <p:spPr>
          <a:xfrm>
            <a:off x="151716" y="4150158"/>
            <a:ext cx="1829484" cy="369332"/>
          </a:xfrm>
          <a:prstGeom prst="rect">
            <a:avLst/>
          </a:prstGeom>
        </p:spPr>
        <p:txBody>
          <a:bodyPr wrap="square">
            <a:spAutoFit/>
          </a:bodyPr>
          <a:lstStyle/>
          <a:p>
            <a:r>
              <a:rPr lang="en-US" b="1" dirty="0">
                <a:latin typeface="Arial" panose="020B0604020202020204" pitchFamily="34" charset="0"/>
                <a:ea typeface="Calibri" panose="020F0502020204030204" pitchFamily="34" charset="0"/>
              </a:rPr>
              <a:t>Bachelor</a:t>
            </a:r>
            <a:endParaRPr lang="en-US" dirty="0"/>
          </a:p>
        </p:txBody>
      </p:sp>
      <p:pic>
        <p:nvPicPr>
          <p:cNvPr id="2" name="Picture 1">
            <a:extLst>
              <a:ext uri="{FF2B5EF4-FFF2-40B4-BE49-F238E27FC236}">
                <a16:creationId xmlns:a16="http://schemas.microsoft.com/office/drawing/2014/main" id="{8C2ADF7B-3B18-4A83-B9E3-CE6593A4DB9F}"/>
              </a:ext>
            </a:extLst>
          </p:cNvPr>
          <p:cNvPicPr>
            <a:picLocks noChangeAspect="1"/>
          </p:cNvPicPr>
          <p:nvPr/>
        </p:nvPicPr>
        <p:blipFill>
          <a:blip r:embed="rId6"/>
          <a:stretch>
            <a:fillRect/>
          </a:stretch>
        </p:blipFill>
        <p:spPr>
          <a:xfrm>
            <a:off x="2276725" y="10886"/>
            <a:ext cx="6867275" cy="6847113"/>
          </a:xfrm>
          <a:prstGeom prst="rect">
            <a:avLst/>
          </a:prstGeom>
        </p:spPr>
      </p:pic>
    </p:spTree>
    <p:extLst>
      <p:ext uri="{BB962C8B-B14F-4D97-AF65-F5344CB8AC3E}">
        <p14:creationId xmlns:p14="http://schemas.microsoft.com/office/powerpoint/2010/main" val="24076253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management </a:t>
            </a:r>
          </a:p>
          <a:p>
            <a:r>
              <a:rPr lang="en-US" sz="1600" dirty="0">
                <a:solidFill>
                  <a:schemeClr val="bg1"/>
                </a:solidFill>
              </a:rPr>
              <a:t>for 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9" name="Subtitle 2">
            <a:extLst>
              <a:ext uri="{FF2B5EF4-FFF2-40B4-BE49-F238E27FC236}">
                <a16:creationId xmlns:a16="http://schemas.microsoft.com/office/drawing/2014/main" id="{2E13D131-A72F-49C2-A690-7E4C67DCF240}"/>
              </a:ext>
            </a:extLst>
          </p:cNvPr>
          <p:cNvSpPr txBox="1">
            <a:spLocks/>
          </p:cNvSpPr>
          <p:nvPr/>
        </p:nvSpPr>
        <p:spPr>
          <a:xfrm>
            <a:off x="650273" y="769430"/>
            <a:ext cx="7843454" cy="507910"/>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u="sng" dirty="0"/>
              <a:t>WP2</a:t>
            </a:r>
            <a:r>
              <a:rPr lang="el-GR" sz="2000" b="1" u="sng" dirty="0"/>
              <a:t>: </a:t>
            </a:r>
            <a:r>
              <a:rPr lang="en-US" sz="2000" b="1" u="sng" dirty="0"/>
              <a:t>Development of competence-based curricula aligned with EU trends</a:t>
            </a:r>
            <a:endParaRPr lang="bs-Latn-BA" sz="2000" b="1" u="sng" dirty="0">
              <a:solidFill>
                <a:schemeClr val="accent1">
                  <a:lumMod val="75000"/>
                </a:schemeClr>
              </a:solidFill>
              <a:effectLst>
                <a:outerShdw blurRad="38100" dist="38100" dir="2700000" algn="tl">
                  <a:srgbClr val="000000">
                    <a:alpha val="43137"/>
                  </a:srgbClr>
                </a:outerShdw>
              </a:effectLst>
              <a:latin typeface="Calibri Light" pitchFamily="34" charset="0"/>
              <a:cs typeface="Calibri Light" pitchFamily="34" charset="0"/>
            </a:endParaRPr>
          </a:p>
        </p:txBody>
      </p:sp>
      <p:sp>
        <p:nvSpPr>
          <p:cNvPr id="3" name="Rectangle 2">
            <a:extLst>
              <a:ext uri="{FF2B5EF4-FFF2-40B4-BE49-F238E27FC236}">
                <a16:creationId xmlns:a16="http://schemas.microsoft.com/office/drawing/2014/main" id="{B4CEDEAA-9CC0-427A-9867-B0F666752D68}"/>
              </a:ext>
            </a:extLst>
          </p:cNvPr>
          <p:cNvSpPr/>
          <p:nvPr/>
        </p:nvSpPr>
        <p:spPr>
          <a:xfrm>
            <a:off x="228600" y="1236126"/>
            <a:ext cx="8534400" cy="1631216"/>
          </a:xfrm>
          <a:prstGeom prst="rect">
            <a:avLst/>
          </a:prstGeom>
        </p:spPr>
        <p:txBody>
          <a:bodyPr wrap="square">
            <a:spAutoFit/>
          </a:bodyPr>
          <a:lstStyle/>
          <a:p>
            <a:r>
              <a:rPr lang="en-GB" sz="2000" dirty="0"/>
              <a:t>WP2 implementation schedule: </a:t>
            </a:r>
          </a:p>
          <a:p>
            <a:endParaRPr lang="en-US" sz="2000" dirty="0"/>
          </a:p>
          <a:p>
            <a:r>
              <a:rPr lang="en-US" sz="2000" dirty="0"/>
              <a:t> </a:t>
            </a:r>
          </a:p>
          <a:p>
            <a:endParaRPr lang="en-US" sz="2000" dirty="0"/>
          </a:p>
          <a:p>
            <a:r>
              <a:rPr lang="en-US" sz="2000" dirty="0"/>
              <a:t> </a:t>
            </a:r>
          </a:p>
        </p:txBody>
      </p:sp>
      <p:graphicFrame>
        <p:nvGraphicFramePr>
          <p:cNvPr id="2" name="Table 1">
            <a:extLst>
              <a:ext uri="{FF2B5EF4-FFF2-40B4-BE49-F238E27FC236}">
                <a16:creationId xmlns:a16="http://schemas.microsoft.com/office/drawing/2014/main" id="{D73967AB-CB79-4E48-8EB7-040C741CA362}"/>
              </a:ext>
            </a:extLst>
          </p:cNvPr>
          <p:cNvGraphicFramePr>
            <a:graphicFrameLocks noGrp="1"/>
          </p:cNvGraphicFramePr>
          <p:nvPr>
            <p:extLst>
              <p:ext uri="{D42A27DB-BD31-4B8C-83A1-F6EECF244321}">
                <p14:modId xmlns:p14="http://schemas.microsoft.com/office/powerpoint/2010/main" val="3640072480"/>
              </p:ext>
            </p:extLst>
          </p:nvPr>
        </p:nvGraphicFramePr>
        <p:xfrm>
          <a:off x="228600" y="1756326"/>
          <a:ext cx="8683601" cy="754221"/>
        </p:xfrm>
        <a:graphic>
          <a:graphicData uri="http://schemas.openxmlformats.org/drawingml/2006/table">
            <a:tbl>
              <a:tblPr firstRow="1" firstCol="1" bandRow="1">
                <a:tableStyleId>{5C22544A-7EE6-4342-B048-85BDC9FD1C3A}</a:tableStyleId>
              </a:tblPr>
              <a:tblGrid>
                <a:gridCol w="2190457">
                  <a:extLst>
                    <a:ext uri="{9D8B030D-6E8A-4147-A177-3AD203B41FA5}">
                      <a16:colId xmlns:a16="http://schemas.microsoft.com/office/drawing/2014/main" val="1905366823"/>
                    </a:ext>
                  </a:extLst>
                </a:gridCol>
                <a:gridCol w="2816304">
                  <a:extLst>
                    <a:ext uri="{9D8B030D-6E8A-4147-A177-3AD203B41FA5}">
                      <a16:colId xmlns:a16="http://schemas.microsoft.com/office/drawing/2014/main" val="2950748053"/>
                    </a:ext>
                  </a:extLst>
                </a:gridCol>
                <a:gridCol w="2190458">
                  <a:extLst>
                    <a:ext uri="{9D8B030D-6E8A-4147-A177-3AD203B41FA5}">
                      <a16:colId xmlns:a16="http://schemas.microsoft.com/office/drawing/2014/main" val="3674894650"/>
                    </a:ext>
                  </a:extLst>
                </a:gridCol>
                <a:gridCol w="1486382">
                  <a:extLst>
                    <a:ext uri="{9D8B030D-6E8A-4147-A177-3AD203B41FA5}">
                      <a16:colId xmlns:a16="http://schemas.microsoft.com/office/drawing/2014/main" val="3040600739"/>
                    </a:ext>
                  </a:extLst>
                </a:gridCol>
              </a:tblGrid>
              <a:tr h="754221">
                <a:tc>
                  <a:txBody>
                    <a:bodyPr/>
                    <a:lstStyle/>
                    <a:p>
                      <a:pPr marL="0" marR="0">
                        <a:spcBef>
                          <a:spcPts val="0"/>
                        </a:spcBef>
                        <a:spcAft>
                          <a:spcPts val="0"/>
                        </a:spcAft>
                      </a:pPr>
                      <a:r>
                        <a:rPr lang="en-GB" sz="1800" dirty="0">
                          <a:effectLst/>
                        </a:rPr>
                        <a:t>Estimated Start Date</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spcBef>
                          <a:spcPts val="0"/>
                        </a:spcBef>
                        <a:spcAft>
                          <a:spcPts val="0"/>
                        </a:spcAft>
                      </a:pPr>
                      <a:r>
                        <a:rPr lang="en-GB" sz="1800">
                          <a:effectLst/>
                        </a:rPr>
                        <a:t>15-11-2018</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spcBef>
                          <a:spcPts val="0"/>
                        </a:spcBef>
                        <a:spcAft>
                          <a:spcPts val="0"/>
                        </a:spcAft>
                      </a:pPr>
                      <a:r>
                        <a:rPr lang="en-GB" sz="1800" dirty="0">
                          <a:effectLst/>
                        </a:rPr>
                        <a:t>Estimated End Date </a:t>
                      </a:r>
                      <a:endParaRPr lang="en-US" sz="1800" dirty="0">
                        <a:effectLst/>
                      </a:endParaRPr>
                    </a:p>
                  </a:txBody>
                  <a:tcPr marL="68580" marR="68580" marT="0" marB="0" anchor="ctr"/>
                </a:tc>
                <a:tc>
                  <a:txBody>
                    <a:bodyPr/>
                    <a:lstStyle/>
                    <a:p>
                      <a:pPr marL="0" marR="0">
                        <a:spcBef>
                          <a:spcPts val="0"/>
                        </a:spcBef>
                        <a:spcAft>
                          <a:spcPts val="0"/>
                        </a:spcAft>
                      </a:pPr>
                      <a:r>
                        <a:rPr lang="en-GB" sz="1800" dirty="0">
                          <a:effectLst/>
                        </a:rPr>
                        <a:t>14-09-2020</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4228809246"/>
                  </a:ext>
                </a:extLst>
              </a:tr>
            </a:tbl>
          </a:graphicData>
        </a:graphic>
      </p:graphicFrame>
      <p:graphicFrame>
        <p:nvGraphicFramePr>
          <p:cNvPr id="13" name="Table 12">
            <a:extLst>
              <a:ext uri="{FF2B5EF4-FFF2-40B4-BE49-F238E27FC236}">
                <a16:creationId xmlns:a16="http://schemas.microsoft.com/office/drawing/2014/main" id="{704A2AE0-3DD9-40F6-A3CA-F64C8AEAA940}"/>
              </a:ext>
            </a:extLst>
          </p:cNvPr>
          <p:cNvGraphicFramePr>
            <a:graphicFrameLocks noGrp="1"/>
          </p:cNvGraphicFramePr>
          <p:nvPr>
            <p:extLst>
              <p:ext uri="{D42A27DB-BD31-4B8C-83A1-F6EECF244321}">
                <p14:modId xmlns:p14="http://schemas.microsoft.com/office/powerpoint/2010/main" val="576623008"/>
              </p:ext>
            </p:extLst>
          </p:nvPr>
        </p:nvGraphicFramePr>
        <p:xfrm>
          <a:off x="152399" y="2725646"/>
          <a:ext cx="8759801" cy="3332480"/>
        </p:xfrm>
        <a:graphic>
          <a:graphicData uri="http://schemas.openxmlformats.org/drawingml/2006/table">
            <a:tbl>
              <a:tblPr firstRow="1" bandRow="1">
                <a:tableStyleId>{9D7B26C5-4107-4FEC-AEDC-1716B250A1EF}</a:tableStyleId>
              </a:tblPr>
              <a:tblGrid>
                <a:gridCol w="5366367">
                  <a:extLst>
                    <a:ext uri="{9D8B030D-6E8A-4147-A177-3AD203B41FA5}">
                      <a16:colId xmlns:a16="http://schemas.microsoft.com/office/drawing/2014/main" val="92922900"/>
                    </a:ext>
                  </a:extLst>
                </a:gridCol>
                <a:gridCol w="1646014">
                  <a:extLst>
                    <a:ext uri="{9D8B030D-6E8A-4147-A177-3AD203B41FA5}">
                      <a16:colId xmlns:a16="http://schemas.microsoft.com/office/drawing/2014/main" val="309081840"/>
                    </a:ext>
                  </a:extLst>
                </a:gridCol>
                <a:gridCol w="1747420">
                  <a:extLst>
                    <a:ext uri="{9D8B030D-6E8A-4147-A177-3AD203B41FA5}">
                      <a16:colId xmlns:a16="http://schemas.microsoft.com/office/drawing/2014/main" val="4281121438"/>
                    </a:ext>
                  </a:extLst>
                </a:gridCol>
              </a:tblGrid>
              <a:tr h="216218">
                <a:tc>
                  <a:txBody>
                    <a:bodyPr/>
                    <a:lstStyle/>
                    <a:p>
                      <a:r>
                        <a:rPr lang="en-US" dirty="0"/>
                        <a:t>Activity</a:t>
                      </a:r>
                    </a:p>
                  </a:txBody>
                  <a:tcPr/>
                </a:tc>
                <a:tc>
                  <a:txBody>
                    <a:bodyPr/>
                    <a:lstStyle/>
                    <a:p>
                      <a:r>
                        <a:rPr lang="en-US" dirty="0"/>
                        <a:t>Starting date</a:t>
                      </a:r>
                    </a:p>
                  </a:txBody>
                  <a:tcPr/>
                </a:tc>
                <a:tc>
                  <a:txBody>
                    <a:bodyPr/>
                    <a:lstStyle/>
                    <a:p>
                      <a:r>
                        <a:rPr lang="en-US" dirty="0"/>
                        <a:t>Due date</a:t>
                      </a:r>
                    </a:p>
                  </a:txBody>
                  <a:tcPr/>
                </a:tc>
                <a:extLst>
                  <a:ext uri="{0D108BD9-81ED-4DB2-BD59-A6C34878D82A}">
                    <a16:rowId xmlns:a16="http://schemas.microsoft.com/office/drawing/2014/main" val="3187720067"/>
                  </a:ext>
                </a:extLst>
              </a:tr>
              <a:tr h="370840">
                <a:tc>
                  <a:txBody>
                    <a:bodyPr/>
                    <a:lstStyle/>
                    <a:p>
                      <a:pPr algn="l" fontAlgn="b"/>
                      <a:r>
                        <a:rPr lang="en-US" sz="1800" u="none" strike="noStrike" dirty="0">
                          <a:effectLst/>
                        </a:rPr>
                        <a:t>2.1 Development of specific competencies and learning outcomes of curricula in WB</a:t>
                      </a:r>
                      <a:endParaRPr lang="en-US" sz="18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t"/>
                      <a:r>
                        <a:rPr lang="en-US" sz="1800" u="none" strike="noStrike" dirty="0">
                          <a:effectLst/>
                        </a:rPr>
                        <a:t>4/15/2019</a:t>
                      </a:r>
                      <a:endParaRPr lang="en-US" sz="1800" b="0" i="0" u="none" strike="noStrike" dirty="0">
                        <a:solidFill>
                          <a:srgbClr val="000000"/>
                        </a:solidFill>
                        <a:effectLst/>
                        <a:latin typeface="Calibri" panose="020F0502020204030204" pitchFamily="34" charset="0"/>
                      </a:endParaRPr>
                    </a:p>
                  </a:txBody>
                  <a:tcPr marL="7620" marR="7620" marT="7620" marB="0"/>
                </a:tc>
                <a:tc>
                  <a:txBody>
                    <a:bodyPr/>
                    <a:lstStyle/>
                    <a:p>
                      <a:pPr algn="r"/>
                      <a:r>
                        <a:rPr lang="en-US" dirty="0"/>
                        <a:t>14-10-2019</a:t>
                      </a:r>
                    </a:p>
                  </a:txBody>
                  <a:tcPr/>
                </a:tc>
                <a:extLst>
                  <a:ext uri="{0D108BD9-81ED-4DB2-BD59-A6C34878D82A}">
                    <a16:rowId xmlns:a16="http://schemas.microsoft.com/office/drawing/2014/main" val="882142548"/>
                  </a:ext>
                </a:extLst>
              </a:tr>
              <a:tr h="370840">
                <a:tc>
                  <a:txBody>
                    <a:bodyPr/>
                    <a:lstStyle/>
                    <a:p>
                      <a:pPr algn="l" fontAlgn="b"/>
                      <a:r>
                        <a:rPr lang="en-US" sz="1800" u="none" strike="noStrike">
                          <a:effectLst/>
                        </a:rPr>
                        <a:t>2.2 Development of courses content and syllabi</a:t>
                      </a:r>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t"/>
                      <a:r>
                        <a:rPr lang="en-US" sz="1800" u="none" strike="noStrike" dirty="0">
                          <a:effectLst/>
                        </a:rPr>
                        <a:t>5/15/2019</a:t>
                      </a:r>
                      <a:endParaRPr lang="en-US" sz="1800" b="0" i="0" u="none" strike="noStrike" dirty="0">
                        <a:solidFill>
                          <a:srgbClr val="000000"/>
                        </a:solidFill>
                        <a:effectLst/>
                        <a:latin typeface="Calibri" panose="020F0502020204030204" pitchFamily="34" charset="0"/>
                      </a:endParaRPr>
                    </a:p>
                  </a:txBody>
                  <a:tcPr marL="7620" marR="7620" marT="7620" marB="0"/>
                </a:tc>
                <a:tc>
                  <a:txBody>
                    <a:bodyPr/>
                    <a:lstStyle/>
                    <a:p>
                      <a:pPr algn="r"/>
                      <a:r>
                        <a:rPr lang="en-GB" sz="1800" kern="1200" dirty="0">
                          <a:solidFill>
                            <a:schemeClr val="tx1"/>
                          </a:solidFill>
                          <a:effectLst/>
                          <a:latin typeface="+mn-lt"/>
                          <a:ea typeface="+mn-ea"/>
                          <a:cs typeface="+mn-cs"/>
                        </a:rPr>
                        <a:t>14-01-2020</a:t>
                      </a:r>
                      <a:endParaRPr lang="en-US" dirty="0"/>
                    </a:p>
                  </a:txBody>
                  <a:tcPr/>
                </a:tc>
                <a:extLst>
                  <a:ext uri="{0D108BD9-81ED-4DB2-BD59-A6C34878D82A}">
                    <a16:rowId xmlns:a16="http://schemas.microsoft.com/office/drawing/2014/main" val="1166915937"/>
                  </a:ext>
                </a:extLst>
              </a:tr>
              <a:tr h="370840">
                <a:tc>
                  <a:txBody>
                    <a:bodyPr/>
                    <a:lstStyle/>
                    <a:p>
                      <a:pPr algn="l" fontAlgn="b"/>
                      <a:r>
                        <a:rPr lang="en-US" sz="1800" u="none" strike="noStrike">
                          <a:effectLst/>
                        </a:rPr>
                        <a:t>2.3 Innovation of existing and development of new master curricula for WRM in WB </a:t>
                      </a:r>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t"/>
                      <a:r>
                        <a:rPr lang="en-US" sz="1800" u="none" strike="noStrike" dirty="0">
                          <a:effectLst/>
                        </a:rPr>
                        <a:t>5/15/2019</a:t>
                      </a:r>
                      <a:endParaRPr lang="en-US" sz="1800" b="0" i="0" u="none" strike="noStrike" dirty="0">
                        <a:solidFill>
                          <a:srgbClr val="000000"/>
                        </a:solidFill>
                        <a:effectLst/>
                        <a:latin typeface="Calibri" panose="020F0502020204030204" pitchFamily="34" charset="0"/>
                      </a:endParaRPr>
                    </a:p>
                  </a:txBody>
                  <a:tcPr marL="7620" marR="7620" marT="7620" marB="0"/>
                </a:tc>
                <a:tc>
                  <a:txBody>
                    <a:bodyPr/>
                    <a:lstStyle/>
                    <a:p>
                      <a:pPr algn="r"/>
                      <a:r>
                        <a:rPr lang="en-GB" sz="1800" kern="1200" dirty="0">
                          <a:solidFill>
                            <a:schemeClr val="tx1"/>
                          </a:solidFill>
                          <a:effectLst/>
                          <a:latin typeface="+mn-lt"/>
                          <a:ea typeface="+mn-ea"/>
                          <a:cs typeface="+mn-cs"/>
                        </a:rPr>
                        <a:t>14-01-2020</a:t>
                      </a:r>
                      <a:endParaRPr lang="en-US" dirty="0"/>
                    </a:p>
                  </a:txBody>
                  <a:tcPr/>
                </a:tc>
                <a:extLst>
                  <a:ext uri="{0D108BD9-81ED-4DB2-BD59-A6C34878D82A}">
                    <a16:rowId xmlns:a16="http://schemas.microsoft.com/office/drawing/2014/main" val="1968199562"/>
                  </a:ext>
                </a:extLst>
              </a:tr>
              <a:tr h="370840">
                <a:tc>
                  <a:txBody>
                    <a:bodyPr/>
                    <a:lstStyle/>
                    <a:p>
                      <a:pPr algn="l" fontAlgn="b"/>
                      <a:r>
                        <a:rPr lang="en-US" sz="1800" u="none" strike="noStrike" dirty="0">
                          <a:effectLst/>
                        </a:rPr>
                        <a:t>2.4 Accreditation of master curricula</a:t>
                      </a:r>
                      <a:endParaRPr lang="en-US" sz="18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t"/>
                      <a:r>
                        <a:rPr lang="en-US" sz="1800" u="none" strike="noStrike" dirty="0">
                          <a:effectLst/>
                        </a:rPr>
                        <a:t>12/15/2019</a:t>
                      </a:r>
                      <a:endParaRPr lang="en-US" sz="1800" b="0" i="0" u="none" strike="noStrike" dirty="0">
                        <a:solidFill>
                          <a:srgbClr val="000000"/>
                        </a:solidFill>
                        <a:effectLst/>
                        <a:latin typeface="Calibri" panose="020F0502020204030204" pitchFamily="34" charset="0"/>
                      </a:endParaRPr>
                    </a:p>
                  </a:txBody>
                  <a:tcPr marL="7620" marR="7620" marT="7620" marB="0"/>
                </a:tc>
                <a:tc>
                  <a:txBody>
                    <a:bodyPr/>
                    <a:lstStyle/>
                    <a:p>
                      <a:pPr algn="r"/>
                      <a:r>
                        <a:rPr lang="en-GB" sz="1800" kern="1200" dirty="0">
                          <a:solidFill>
                            <a:schemeClr val="tx1"/>
                          </a:solidFill>
                          <a:effectLst/>
                          <a:latin typeface="+mn-lt"/>
                          <a:ea typeface="+mn-ea"/>
                          <a:cs typeface="+mn-cs"/>
                        </a:rPr>
                        <a:t>14-09-2020</a:t>
                      </a:r>
                      <a:endParaRPr lang="en-US" dirty="0"/>
                    </a:p>
                  </a:txBody>
                  <a:tcPr/>
                </a:tc>
                <a:extLst>
                  <a:ext uri="{0D108BD9-81ED-4DB2-BD59-A6C34878D82A}">
                    <a16:rowId xmlns:a16="http://schemas.microsoft.com/office/drawing/2014/main" val="347933234"/>
                  </a:ext>
                </a:extLst>
              </a:tr>
              <a:tr h="370840">
                <a:tc>
                  <a:txBody>
                    <a:bodyPr/>
                    <a:lstStyle/>
                    <a:p>
                      <a:pPr algn="l" fontAlgn="b"/>
                      <a:r>
                        <a:rPr lang="en-US" sz="1800" u="none" strike="noStrike">
                          <a:effectLst/>
                        </a:rPr>
                        <a:t>2.5 Theme-based training of teaching staff for acquiring new teaching and learning methods</a:t>
                      </a:r>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t"/>
                      <a:r>
                        <a:rPr lang="en-US" sz="1800" u="none" strike="noStrike" dirty="0">
                          <a:effectLst/>
                        </a:rPr>
                        <a:t>5/15/2019</a:t>
                      </a:r>
                      <a:endParaRPr lang="en-US" sz="1800" b="0" i="0" u="none" strike="noStrike" dirty="0">
                        <a:solidFill>
                          <a:srgbClr val="000000"/>
                        </a:solidFill>
                        <a:effectLst/>
                        <a:latin typeface="Calibri" panose="020F0502020204030204" pitchFamily="34" charset="0"/>
                      </a:endParaRPr>
                    </a:p>
                  </a:txBody>
                  <a:tcPr marL="7620" marR="7620" marT="7620" marB="0"/>
                </a:tc>
                <a:tc>
                  <a:txBody>
                    <a:bodyPr/>
                    <a:lstStyle/>
                    <a:p>
                      <a:pPr algn="r"/>
                      <a:r>
                        <a:rPr lang="en-GB" sz="1800" kern="1200" dirty="0">
                          <a:solidFill>
                            <a:schemeClr val="tx1"/>
                          </a:solidFill>
                          <a:effectLst/>
                          <a:latin typeface="+mn-lt"/>
                          <a:ea typeface="+mn-ea"/>
                          <a:cs typeface="+mn-cs"/>
                        </a:rPr>
                        <a:t>14-03-2020</a:t>
                      </a:r>
                      <a:endParaRPr lang="en-US" dirty="0"/>
                    </a:p>
                  </a:txBody>
                  <a:tcPr/>
                </a:tc>
                <a:extLst>
                  <a:ext uri="{0D108BD9-81ED-4DB2-BD59-A6C34878D82A}">
                    <a16:rowId xmlns:a16="http://schemas.microsoft.com/office/drawing/2014/main" val="2862495806"/>
                  </a:ext>
                </a:extLst>
              </a:tr>
              <a:tr h="370840">
                <a:tc>
                  <a:txBody>
                    <a:bodyPr/>
                    <a:lstStyle/>
                    <a:p>
                      <a:pPr algn="l" fontAlgn="b"/>
                      <a:r>
                        <a:rPr lang="en-US" sz="1800" u="none" strike="noStrike" dirty="0">
                          <a:effectLst/>
                        </a:rPr>
                        <a:t>2.6 Purchasing of literature, software and laboratory equipment, installation and activation</a:t>
                      </a:r>
                      <a:endParaRPr lang="en-US" sz="18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t"/>
                      <a:r>
                        <a:rPr lang="en-US" sz="1800" u="none" strike="noStrike" dirty="0">
                          <a:effectLst/>
                        </a:rPr>
                        <a:t>1/15/2019</a:t>
                      </a:r>
                      <a:endParaRPr lang="en-US" sz="1800" b="0" i="0" u="none" strike="noStrike" dirty="0">
                        <a:solidFill>
                          <a:srgbClr val="000000"/>
                        </a:solidFill>
                        <a:effectLst/>
                        <a:latin typeface="Calibri" panose="020F0502020204030204" pitchFamily="34" charset="0"/>
                      </a:endParaRPr>
                    </a:p>
                  </a:txBody>
                  <a:tcPr marL="7620" marR="7620" marT="7620" marB="0"/>
                </a:tc>
                <a:tc>
                  <a:txBody>
                    <a:bodyPr/>
                    <a:lstStyle/>
                    <a:p>
                      <a:pPr algn="r"/>
                      <a:r>
                        <a:rPr lang="en-GB" sz="1800" kern="1200" dirty="0">
                          <a:solidFill>
                            <a:schemeClr val="tx1"/>
                          </a:solidFill>
                          <a:effectLst/>
                          <a:latin typeface="+mn-lt"/>
                          <a:ea typeface="+mn-ea"/>
                          <a:cs typeface="+mn-cs"/>
                        </a:rPr>
                        <a:t>14-11-2019</a:t>
                      </a:r>
                      <a:endParaRPr lang="en-US" dirty="0"/>
                    </a:p>
                  </a:txBody>
                  <a:tcPr/>
                </a:tc>
                <a:extLst>
                  <a:ext uri="{0D108BD9-81ED-4DB2-BD59-A6C34878D82A}">
                    <a16:rowId xmlns:a16="http://schemas.microsoft.com/office/drawing/2014/main" val="1248383122"/>
                  </a:ext>
                </a:extLst>
              </a:tr>
            </a:tbl>
          </a:graphicData>
        </a:graphic>
      </p:graphicFrame>
    </p:spTree>
    <p:extLst>
      <p:ext uri="{BB962C8B-B14F-4D97-AF65-F5344CB8AC3E}">
        <p14:creationId xmlns:p14="http://schemas.microsoft.com/office/powerpoint/2010/main" val="34186113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management </a:t>
            </a:r>
          </a:p>
          <a:p>
            <a:r>
              <a:rPr lang="en-US" sz="1600" dirty="0">
                <a:solidFill>
                  <a:schemeClr val="bg1"/>
                </a:solidFill>
              </a:rPr>
              <a:t>for 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9" name="Subtitle 2">
            <a:extLst>
              <a:ext uri="{FF2B5EF4-FFF2-40B4-BE49-F238E27FC236}">
                <a16:creationId xmlns:a16="http://schemas.microsoft.com/office/drawing/2014/main" id="{2E13D131-A72F-49C2-A690-7E4C67DCF240}"/>
              </a:ext>
            </a:extLst>
          </p:cNvPr>
          <p:cNvSpPr txBox="1">
            <a:spLocks/>
          </p:cNvSpPr>
          <p:nvPr/>
        </p:nvSpPr>
        <p:spPr>
          <a:xfrm>
            <a:off x="151716" y="762000"/>
            <a:ext cx="2895599" cy="243840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200" b="1" u="sng" dirty="0"/>
              <a:t>University of Nis</a:t>
            </a:r>
          </a:p>
          <a:p>
            <a:pPr marL="0" indent="0">
              <a:buNone/>
            </a:pPr>
            <a:r>
              <a:rPr lang="en-US" sz="2200" b="1" u="sng" dirty="0"/>
              <a:t>Faculty of Civil Engineering and Architecture</a:t>
            </a:r>
          </a:p>
        </p:txBody>
      </p:sp>
      <p:sp>
        <p:nvSpPr>
          <p:cNvPr id="3" name="Rectangle 2">
            <a:extLst>
              <a:ext uri="{FF2B5EF4-FFF2-40B4-BE49-F238E27FC236}">
                <a16:creationId xmlns:a16="http://schemas.microsoft.com/office/drawing/2014/main" id="{7A5598D7-94E8-4B07-9A7B-49D7867F0AE4}"/>
              </a:ext>
            </a:extLst>
          </p:cNvPr>
          <p:cNvSpPr/>
          <p:nvPr/>
        </p:nvSpPr>
        <p:spPr>
          <a:xfrm>
            <a:off x="151716" y="4150158"/>
            <a:ext cx="1829484" cy="369332"/>
          </a:xfrm>
          <a:prstGeom prst="rect">
            <a:avLst/>
          </a:prstGeom>
        </p:spPr>
        <p:txBody>
          <a:bodyPr wrap="square">
            <a:spAutoFit/>
          </a:bodyPr>
          <a:lstStyle/>
          <a:p>
            <a:r>
              <a:rPr lang="en-US" b="1" dirty="0">
                <a:latin typeface="Arial" panose="020B0604020202020204" pitchFamily="34" charset="0"/>
                <a:ea typeface="Calibri" panose="020F0502020204030204" pitchFamily="34" charset="0"/>
              </a:rPr>
              <a:t>Master</a:t>
            </a:r>
            <a:endParaRPr lang="en-US" dirty="0"/>
          </a:p>
        </p:txBody>
      </p:sp>
      <p:pic>
        <p:nvPicPr>
          <p:cNvPr id="5" name="Picture 4">
            <a:extLst>
              <a:ext uri="{FF2B5EF4-FFF2-40B4-BE49-F238E27FC236}">
                <a16:creationId xmlns:a16="http://schemas.microsoft.com/office/drawing/2014/main" id="{105F9F40-4D54-4F7D-8AC6-4FBB600F47C8}"/>
              </a:ext>
            </a:extLst>
          </p:cNvPr>
          <p:cNvPicPr>
            <a:picLocks noChangeAspect="1"/>
          </p:cNvPicPr>
          <p:nvPr/>
        </p:nvPicPr>
        <p:blipFill>
          <a:blip r:embed="rId6"/>
          <a:stretch>
            <a:fillRect/>
          </a:stretch>
        </p:blipFill>
        <p:spPr>
          <a:xfrm>
            <a:off x="2209800" y="937202"/>
            <a:ext cx="6934200" cy="4957283"/>
          </a:xfrm>
          <a:prstGeom prst="rect">
            <a:avLst/>
          </a:prstGeom>
        </p:spPr>
      </p:pic>
    </p:spTree>
    <p:extLst>
      <p:ext uri="{BB962C8B-B14F-4D97-AF65-F5344CB8AC3E}">
        <p14:creationId xmlns:p14="http://schemas.microsoft.com/office/powerpoint/2010/main" val="28421087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a:ea typeface="+mn-ea"/>
                <a:cs typeface="+mn-cs"/>
              </a:rPr>
              <a:t>Strengthening of master curricula in water resources  management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a:ea typeface="+mn-ea"/>
                <a:cs typeface="+mn-cs"/>
              </a:rPr>
              <a:t>for 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 </a:t>
            </a:r>
            <a:r>
              <a:rPr kumimoji="0" lang="en-US" sz="1600" b="0" i="0" u="none" strike="noStrike" kern="1200" cap="none" spc="0" normalizeH="0" baseline="0" noProof="0" dirty="0">
                <a:ln>
                  <a:noFill/>
                </a:ln>
                <a:solidFill>
                  <a:prstClr val="white"/>
                </a:solidFill>
                <a:effectLst/>
                <a:uLnTx/>
                <a:uFillTx/>
                <a:latin typeface="Calibri"/>
                <a:ea typeface="+mn-ea"/>
                <a:cs typeface="+mn-cs"/>
              </a:rPr>
              <a:t>www.swarm.ni.ac.rs</a:t>
            </a:r>
          </a:p>
        </p:txBody>
      </p:sp>
      <p:sp>
        <p:nvSpPr>
          <p:cNvPr id="9" name="Subtitle 2">
            <a:extLst>
              <a:ext uri="{FF2B5EF4-FFF2-40B4-BE49-F238E27FC236}">
                <a16:creationId xmlns:a16="http://schemas.microsoft.com/office/drawing/2014/main" id="{2E13D131-A72F-49C2-A690-7E4C67DCF240}"/>
              </a:ext>
            </a:extLst>
          </p:cNvPr>
          <p:cNvSpPr txBox="1">
            <a:spLocks/>
          </p:cNvSpPr>
          <p:nvPr/>
        </p:nvSpPr>
        <p:spPr>
          <a:xfrm>
            <a:off x="650273" y="769430"/>
            <a:ext cx="7843454" cy="507910"/>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1" i="0" u="sng" strike="noStrike" kern="1200" cap="none" spc="0" normalizeH="0" baseline="0" noProof="0" dirty="0">
                <a:ln>
                  <a:noFill/>
                </a:ln>
                <a:solidFill>
                  <a:prstClr val="black"/>
                </a:solidFill>
                <a:effectLst/>
                <a:uLnTx/>
                <a:uFillTx/>
                <a:latin typeface="Calibri"/>
                <a:ea typeface="+mn-ea"/>
                <a:cs typeface="+mn-cs"/>
              </a:rPr>
              <a:t>WP2</a:t>
            </a:r>
            <a:r>
              <a:rPr kumimoji="0" lang="el-GR" sz="2000" b="1" i="0" u="sng" strike="noStrike" kern="1200" cap="none" spc="0" normalizeH="0" baseline="0" noProof="0" dirty="0">
                <a:ln>
                  <a:noFill/>
                </a:ln>
                <a:solidFill>
                  <a:prstClr val="black"/>
                </a:solidFill>
                <a:effectLst/>
                <a:uLnTx/>
                <a:uFillTx/>
                <a:latin typeface="Calibri"/>
                <a:ea typeface="+mn-ea"/>
                <a:cs typeface="+mn-cs"/>
              </a:rPr>
              <a:t>: </a:t>
            </a:r>
            <a:r>
              <a:rPr kumimoji="0" lang="en-US" sz="2000" b="1" i="0" u="sng" strike="noStrike" kern="1200" cap="none" spc="0" normalizeH="0" baseline="0" noProof="0" dirty="0">
                <a:ln>
                  <a:noFill/>
                </a:ln>
                <a:solidFill>
                  <a:prstClr val="black"/>
                </a:solidFill>
                <a:effectLst/>
                <a:uLnTx/>
                <a:uFillTx/>
                <a:latin typeface="Calibri"/>
                <a:ea typeface="+mn-ea"/>
                <a:cs typeface="+mn-cs"/>
              </a:rPr>
              <a:t>Development of competence-based curricula aligned with EU trends</a:t>
            </a:r>
            <a:endParaRPr kumimoji="0" lang="bs-Latn-BA" sz="2000" b="1" i="0" u="sng" strike="noStrike" kern="1200" cap="none" spc="0" normalizeH="0" baseline="0" noProof="0" dirty="0">
              <a:ln>
                <a:noFill/>
              </a:ln>
              <a:solidFill>
                <a:srgbClr val="4F81BD">
                  <a:lumMod val="75000"/>
                </a:srgbClr>
              </a:solidFill>
              <a:effectLst>
                <a:outerShdw blurRad="38100" dist="38100" dir="2700000" algn="tl">
                  <a:srgbClr val="000000">
                    <a:alpha val="43137"/>
                  </a:srgbClr>
                </a:outerShdw>
              </a:effectLst>
              <a:uLnTx/>
              <a:uFillTx/>
              <a:latin typeface="Calibri Light" pitchFamily="34" charset="0"/>
              <a:ea typeface="+mn-ea"/>
              <a:cs typeface="Calibri Light" pitchFamily="34" charset="0"/>
            </a:endParaRPr>
          </a:p>
        </p:txBody>
      </p:sp>
      <p:sp>
        <p:nvSpPr>
          <p:cNvPr id="3" name="Rectangle 2">
            <a:extLst>
              <a:ext uri="{FF2B5EF4-FFF2-40B4-BE49-F238E27FC236}">
                <a16:creationId xmlns:a16="http://schemas.microsoft.com/office/drawing/2014/main" id="{0AED663F-D543-4D54-83B0-6A5359B8026C}"/>
              </a:ext>
            </a:extLst>
          </p:cNvPr>
          <p:cNvSpPr/>
          <p:nvPr/>
        </p:nvSpPr>
        <p:spPr>
          <a:xfrm>
            <a:off x="152400" y="1349807"/>
            <a:ext cx="7696200"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a:ln>
                  <a:noFill/>
                </a:ln>
                <a:solidFill>
                  <a:prstClr val="black"/>
                </a:solidFill>
                <a:effectLst/>
                <a:uLnTx/>
                <a:uFillTx/>
                <a:latin typeface="Calibri"/>
                <a:ea typeface="+mn-ea"/>
                <a:cs typeface="+mn-cs"/>
              </a:rPr>
              <a:t>Results of preliminary communication process:</a:t>
            </a:r>
            <a:endParaRPr kumimoji="0" lang="bs-Latn-BA" sz="1800" b="1" i="0" u="sng" strike="noStrike" kern="1200" cap="none" spc="0" normalizeH="0" baseline="0" noProof="0" dirty="0">
              <a:ln>
                <a:noFill/>
              </a:ln>
              <a:solidFill>
                <a:srgbClr val="4F81BD">
                  <a:lumMod val="75000"/>
                </a:srgbClr>
              </a:solidFill>
              <a:effectLst>
                <a:outerShdw blurRad="38100" dist="38100" dir="2700000" algn="tl">
                  <a:srgbClr val="000000">
                    <a:alpha val="43137"/>
                  </a:srgbClr>
                </a:outerShdw>
              </a:effectLst>
              <a:uLnTx/>
              <a:uFillTx/>
              <a:latin typeface="Calibri Light" pitchFamily="34" charset="0"/>
              <a:ea typeface="+mn-ea"/>
              <a:cs typeface="Calibri Light" pitchFamily="34" charset="0"/>
            </a:endParaRPr>
          </a:p>
        </p:txBody>
      </p:sp>
      <p:graphicFrame>
        <p:nvGraphicFramePr>
          <p:cNvPr id="5" name="Table 4">
            <a:extLst>
              <a:ext uri="{FF2B5EF4-FFF2-40B4-BE49-F238E27FC236}">
                <a16:creationId xmlns:a16="http://schemas.microsoft.com/office/drawing/2014/main" id="{5DEF5D0C-9BF8-4EA1-BF83-76C6226AB81F}"/>
              </a:ext>
            </a:extLst>
          </p:cNvPr>
          <p:cNvGraphicFramePr>
            <a:graphicFrameLocks noGrp="1"/>
          </p:cNvGraphicFramePr>
          <p:nvPr>
            <p:extLst/>
          </p:nvPr>
        </p:nvGraphicFramePr>
        <p:xfrm>
          <a:off x="81345" y="1752785"/>
          <a:ext cx="8910255" cy="4508565"/>
        </p:xfrm>
        <a:graphic>
          <a:graphicData uri="http://schemas.openxmlformats.org/drawingml/2006/table">
            <a:tbl>
              <a:tblPr firstRow="1" bandRow="1">
                <a:tableStyleId>{5C22544A-7EE6-4342-B048-85BDC9FD1C3A}</a:tableStyleId>
              </a:tblPr>
              <a:tblGrid>
                <a:gridCol w="631050">
                  <a:extLst>
                    <a:ext uri="{9D8B030D-6E8A-4147-A177-3AD203B41FA5}">
                      <a16:colId xmlns:a16="http://schemas.microsoft.com/office/drawing/2014/main" val="397567093"/>
                    </a:ext>
                  </a:extLst>
                </a:gridCol>
                <a:gridCol w="3631005">
                  <a:extLst>
                    <a:ext uri="{9D8B030D-6E8A-4147-A177-3AD203B41FA5}">
                      <a16:colId xmlns:a16="http://schemas.microsoft.com/office/drawing/2014/main" val="2246554970"/>
                    </a:ext>
                  </a:extLst>
                </a:gridCol>
                <a:gridCol w="4648200">
                  <a:extLst>
                    <a:ext uri="{9D8B030D-6E8A-4147-A177-3AD203B41FA5}">
                      <a16:colId xmlns:a16="http://schemas.microsoft.com/office/drawing/2014/main" val="3623149188"/>
                    </a:ext>
                  </a:extLst>
                </a:gridCol>
              </a:tblGrid>
              <a:tr h="370840">
                <a:tc>
                  <a:txBody>
                    <a:bodyPr/>
                    <a:lstStyle/>
                    <a:p>
                      <a:r>
                        <a:rPr lang="en-US" dirty="0"/>
                        <a:t>A/A</a:t>
                      </a:r>
                    </a:p>
                  </a:txBody>
                  <a:tcPr/>
                </a:tc>
                <a:tc>
                  <a:txBody>
                    <a:bodyPr/>
                    <a:lstStyle/>
                    <a:p>
                      <a:r>
                        <a:rPr lang="en-US" dirty="0"/>
                        <a:t>University/Institution</a:t>
                      </a:r>
                    </a:p>
                  </a:txBody>
                  <a:tcPr/>
                </a:tc>
                <a:tc>
                  <a:txBody>
                    <a:bodyPr/>
                    <a:lstStyle/>
                    <a:p>
                      <a:r>
                        <a:rPr lang="en-US" dirty="0"/>
                        <a:t>Synopsis of communication outputs</a:t>
                      </a:r>
                    </a:p>
                  </a:txBody>
                  <a:tcPr/>
                </a:tc>
                <a:extLst>
                  <a:ext uri="{0D108BD9-81ED-4DB2-BD59-A6C34878D82A}">
                    <a16:rowId xmlns:a16="http://schemas.microsoft.com/office/drawing/2014/main" val="1722547447"/>
                  </a:ext>
                </a:extLst>
              </a:tr>
              <a:tr h="370840">
                <a:tc>
                  <a:txBody>
                    <a:bodyPr/>
                    <a:lstStyle/>
                    <a:p>
                      <a:r>
                        <a:rPr lang="en-US" dirty="0"/>
                        <a:t>1</a:t>
                      </a:r>
                    </a:p>
                  </a:txBody>
                  <a:tcPr/>
                </a:tc>
                <a:tc>
                  <a:txBody>
                    <a:bodyPr/>
                    <a:lstStyle/>
                    <a:p>
                      <a:pPr marL="0" marR="0">
                        <a:lnSpc>
                          <a:spcPct val="107000"/>
                        </a:lnSpc>
                        <a:spcBef>
                          <a:spcPts val="0"/>
                        </a:spcBef>
                        <a:spcAft>
                          <a:spcPts val="0"/>
                        </a:spcAft>
                      </a:pPr>
                      <a:r>
                        <a:rPr lang="en-US" sz="1800" dirty="0">
                          <a:effectLst/>
                        </a:rPr>
                        <a:t>University of Pristina in Kosovska Mitrovica/ Faculty of Technical Sciences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342900" indent="-342900">
                        <a:buAutoNum type="alphaUcParenR"/>
                      </a:pPr>
                      <a:r>
                        <a:rPr lang="en-US" dirty="0"/>
                        <a:t>1 new course in undergraduate level (hydrology?)</a:t>
                      </a:r>
                    </a:p>
                    <a:p>
                      <a:pPr marL="342900" indent="-342900">
                        <a:buAutoNum type="alphaUcParenR"/>
                      </a:pPr>
                      <a:r>
                        <a:rPr lang="en-US" dirty="0"/>
                        <a:t>1 new course at master level (XXX)</a:t>
                      </a:r>
                    </a:p>
                    <a:p>
                      <a:pPr marL="342900" indent="-342900">
                        <a:buAutoNum type="alphaUcParenR"/>
                      </a:pPr>
                      <a:r>
                        <a:rPr lang="en-US" dirty="0"/>
                        <a:t>Upgrading of existing curricula</a:t>
                      </a:r>
                    </a:p>
                  </a:txBody>
                  <a:tcPr/>
                </a:tc>
                <a:extLst>
                  <a:ext uri="{0D108BD9-81ED-4DB2-BD59-A6C34878D82A}">
                    <a16:rowId xmlns:a16="http://schemas.microsoft.com/office/drawing/2014/main" val="3192292141"/>
                  </a:ext>
                </a:extLst>
              </a:tr>
              <a:tr h="370840">
                <a:tc>
                  <a:txBody>
                    <a:bodyPr/>
                    <a:lstStyle/>
                    <a:p>
                      <a:r>
                        <a:rPr lang="en-US" dirty="0"/>
                        <a:t>2</a:t>
                      </a:r>
                    </a:p>
                  </a:txBody>
                  <a:tcPr/>
                </a:tc>
                <a:tc>
                  <a:txBody>
                    <a:bodyPr/>
                    <a:lstStyle/>
                    <a:p>
                      <a:pPr marL="0" marR="0">
                        <a:lnSpc>
                          <a:spcPct val="107000"/>
                        </a:lnSpc>
                        <a:spcBef>
                          <a:spcPts val="0"/>
                        </a:spcBef>
                        <a:spcAft>
                          <a:spcPts val="0"/>
                        </a:spcAft>
                      </a:pPr>
                      <a:r>
                        <a:rPr lang="en-US" sz="1800" dirty="0">
                          <a:effectLst/>
                        </a:rPr>
                        <a:t>University of Montenegro/ Faculty of Civil Engineering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txBody>
                  <a:tcPr/>
                </a:tc>
                <a:tc>
                  <a:txBody>
                    <a:bodyPr/>
                    <a:lstStyle/>
                    <a:p>
                      <a:r>
                        <a:rPr lang="en-US" dirty="0"/>
                        <a:t>A) Development of laboratory exercises and experiments</a:t>
                      </a:r>
                    </a:p>
                  </a:txBody>
                  <a:tcPr/>
                </a:tc>
                <a:extLst>
                  <a:ext uri="{0D108BD9-81ED-4DB2-BD59-A6C34878D82A}">
                    <a16:rowId xmlns:a16="http://schemas.microsoft.com/office/drawing/2014/main" val="1521558662"/>
                  </a:ext>
                </a:extLst>
              </a:tr>
              <a:tr h="370840">
                <a:tc>
                  <a:txBody>
                    <a:bodyPr/>
                    <a:lstStyle/>
                    <a:p>
                      <a:r>
                        <a:rPr lang="en-US" dirty="0"/>
                        <a:t>3</a:t>
                      </a:r>
                    </a:p>
                  </a:txBody>
                  <a:tcPr/>
                </a:tc>
                <a:tc>
                  <a:txBody>
                    <a:bodyPr/>
                    <a:lstStyle/>
                    <a:p>
                      <a:pPr marL="0" marR="0">
                        <a:lnSpc>
                          <a:spcPct val="107000"/>
                        </a:lnSpc>
                        <a:spcBef>
                          <a:spcPts val="0"/>
                        </a:spcBef>
                        <a:spcAft>
                          <a:spcPts val="0"/>
                        </a:spcAft>
                      </a:pPr>
                      <a:r>
                        <a:rPr lang="en-US" sz="1800" dirty="0">
                          <a:effectLst/>
                        </a:rPr>
                        <a:t>University of Novi Sad/ Faculty of Technical Sciences</a:t>
                      </a:r>
                      <a:endParaRPr lang="en-US" dirty="0"/>
                    </a:p>
                  </a:txBody>
                  <a:tcPr/>
                </a:tc>
                <a:tc>
                  <a:txBody>
                    <a:bodyPr/>
                    <a:lstStyle/>
                    <a:p>
                      <a:endParaRPr lang="en-US" dirty="0"/>
                    </a:p>
                  </a:txBody>
                  <a:tcPr/>
                </a:tc>
                <a:extLst>
                  <a:ext uri="{0D108BD9-81ED-4DB2-BD59-A6C34878D82A}">
                    <a16:rowId xmlns:a16="http://schemas.microsoft.com/office/drawing/2014/main" val="614887279"/>
                  </a:ext>
                </a:extLst>
              </a:tr>
              <a:tr h="370840">
                <a:tc>
                  <a:txBody>
                    <a:bodyPr/>
                    <a:lstStyle/>
                    <a:p>
                      <a:r>
                        <a:rPr lang="en-US" dirty="0"/>
                        <a:t>4</a:t>
                      </a:r>
                    </a:p>
                  </a:txBody>
                  <a:tcPr/>
                </a:tc>
                <a:tc>
                  <a:txBody>
                    <a:bodyPr/>
                    <a:lstStyle/>
                    <a:p>
                      <a:pPr marL="0" marR="0">
                        <a:lnSpc>
                          <a:spcPct val="107000"/>
                        </a:lnSpc>
                        <a:spcBef>
                          <a:spcPts val="0"/>
                        </a:spcBef>
                        <a:spcAft>
                          <a:spcPts val="0"/>
                        </a:spcAft>
                      </a:pPr>
                      <a:r>
                        <a:rPr lang="en-US" sz="1800" dirty="0">
                          <a:effectLst/>
                          <a:latin typeface="+mn-lt"/>
                        </a:rPr>
                        <a:t>University of Sarajevo/ Faculty of Civil Engineering</a:t>
                      </a:r>
                      <a:endParaRPr lang="en-US" dirty="0"/>
                    </a:p>
                  </a:txBody>
                  <a:tcPr/>
                </a:tc>
                <a:tc>
                  <a:txBody>
                    <a:bodyPr/>
                    <a:lstStyle/>
                    <a:p>
                      <a:r>
                        <a:rPr lang="en-US" dirty="0"/>
                        <a:t>Upgrading of 3-4 specific courses</a:t>
                      </a:r>
                    </a:p>
                  </a:txBody>
                  <a:tcPr/>
                </a:tc>
                <a:extLst>
                  <a:ext uri="{0D108BD9-81ED-4DB2-BD59-A6C34878D82A}">
                    <a16:rowId xmlns:a16="http://schemas.microsoft.com/office/drawing/2014/main" val="4231069917"/>
                  </a:ext>
                </a:extLst>
              </a:tr>
              <a:tr h="370840">
                <a:tc>
                  <a:txBody>
                    <a:bodyPr/>
                    <a:lstStyle/>
                    <a:p>
                      <a:r>
                        <a:rPr lang="en-US" dirty="0"/>
                        <a:t>5</a:t>
                      </a:r>
                    </a:p>
                  </a:txBody>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800" dirty="0">
                          <a:effectLst/>
                          <a:latin typeface="+mn-lt"/>
                          <a:ea typeface="Calibri" panose="020F0502020204030204" pitchFamily="34" charset="0"/>
                          <a:cs typeface="Times New Roman" panose="02020603050405020304" pitchFamily="18" charset="0"/>
                        </a:rPr>
                        <a:t>University of Mostar/ Faculty of Civil Engineering</a:t>
                      </a:r>
                    </a:p>
                  </a:txBody>
                  <a:tcPr/>
                </a:tc>
                <a:tc>
                  <a:txBody>
                    <a:bodyPr/>
                    <a:lstStyle/>
                    <a:p>
                      <a:endParaRPr lang="en-US" dirty="0"/>
                    </a:p>
                  </a:txBody>
                  <a:tcPr/>
                </a:tc>
                <a:extLst>
                  <a:ext uri="{0D108BD9-81ED-4DB2-BD59-A6C34878D82A}">
                    <a16:rowId xmlns:a16="http://schemas.microsoft.com/office/drawing/2014/main" val="3042554380"/>
                  </a:ext>
                </a:extLst>
              </a:tr>
            </a:tbl>
          </a:graphicData>
        </a:graphic>
      </p:graphicFrame>
    </p:spTree>
    <p:extLst>
      <p:ext uri="{BB962C8B-B14F-4D97-AF65-F5344CB8AC3E}">
        <p14:creationId xmlns:p14="http://schemas.microsoft.com/office/powerpoint/2010/main" val="10561651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a:ea typeface="+mn-ea"/>
                <a:cs typeface="+mn-cs"/>
              </a:rPr>
              <a:t>Strengthening of master curricula in water resources  management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a:ea typeface="+mn-ea"/>
                <a:cs typeface="+mn-cs"/>
              </a:rPr>
              <a:t>for 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 </a:t>
            </a:r>
            <a:r>
              <a:rPr kumimoji="0" lang="en-US" sz="1600" b="0" i="0" u="none" strike="noStrike" kern="1200" cap="none" spc="0" normalizeH="0" baseline="0" noProof="0" dirty="0">
                <a:ln>
                  <a:noFill/>
                </a:ln>
                <a:solidFill>
                  <a:prstClr val="white"/>
                </a:solidFill>
                <a:effectLst/>
                <a:uLnTx/>
                <a:uFillTx/>
                <a:latin typeface="Calibri"/>
                <a:ea typeface="+mn-ea"/>
                <a:cs typeface="+mn-cs"/>
              </a:rPr>
              <a:t>www.swarm.ni.ac.rs</a:t>
            </a:r>
          </a:p>
        </p:txBody>
      </p:sp>
      <p:sp>
        <p:nvSpPr>
          <p:cNvPr id="9" name="Subtitle 2">
            <a:extLst>
              <a:ext uri="{FF2B5EF4-FFF2-40B4-BE49-F238E27FC236}">
                <a16:creationId xmlns:a16="http://schemas.microsoft.com/office/drawing/2014/main" id="{2E13D131-A72F-49C2-A690-7E4C67DCF240}"/>
              </a:ext>
            </a:extLst>
          </p:cNvPr>
          <p:cNvSpPr txBox="1">
            <a:spLocks/>
          </p:cNvSpPr>
          <p:nvPr/>
        </p:nvSpPr>
        <p:spPr>
          <a:xfrm>
            <a:off x="650273" y="769430"/>
            <a:ext cx="7843454" cy="507910"/>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1" i="0" u="sng" strike="noStrike" kern="1200" cap="none" spc="0" normalizeH="0" baseline="0" noProof="0" dirty="0">
                <a:ln>
                  <a:noFill/>
                </a:ln>
                <a:solidFill>
                  <a:prstClr val="black"/>
                </a:solidFill>
                <a:effectLst/>
                <a:uLnTx/>
                <a:uFillTx/>
                <a:latin typeface="Calibri"/>
                <a:ea typeface="+mn-ea"/>
                <a:cs typeface="+mn-cs"/>
              </a:rPr>
              <a:t>WP2</a:t>
            </a:r>
            <a:r>
              <a:rPr kumimoji="0" lang="el-GR" sz="2000" b="1" i="0" u="sng" strike="noStrike" kern="1200" cap="none" spc="0" normalizeH="0" baseline="0" noProof="0" dirty="0">
                <a:ln>
                  <a:noFill/>
                </a:ln>
                <a:solidFill>
                  <a:prstClr val="black"/>
                </a:solidFill>
                <a:effectLst/>
                <a:uLnTx/>
                <a:uFillTx/>
                <a:latin typeface="Calibri"/>
                <a:ea typeface="+mn-ea"/>
                <a:cs typeface="+mn-cs"/>
              </a:rPr>
              <a:t>: </a:t>
            </a:r>
            <a:r>
              <a:rPr kumimoji="0" lang="en-US" sz="2000" b="1" i="0" u="sng" strike="noStrike" kern="1200" cap="none" spc="0" normalizeH="0" baseline="0" noProof="0" dirty="0">
                <a:ln>
                  <a:noFill/>
                </a:ln>
                <a:solidFill>
                  <a:prstClr val="black"/>
                </a:solidFill>
                <a:effectLst/>
                <a:uLnTx/>
                <a:uFillTx/>
                <a:latin typeface="Calibri"/>
                <a:ea typeface="+mn-ea"/>
                <a:cs typeface="+mn-cs"/>
              </a:rPr>
              <a:t>Development of competence-based curricula aligned with EU trends</a:t>
            </a:r>
            <a:endParaRPr kumimoji="0" lang="bs-Latn-BA" sz="2000" b="1" i="0" u="sng" strike="noStrike" kern="1200" cap="none" spc="0" normalizeH="0" baseline="0" noProof="0" dirty="0">
              <a:ln>
                <a:noFill/>
              </a:ln>
              <a:solidFill>
                <a:srgbClr val="4F81BD">
                  <a:lumMod val="75000"/>
                </a:srgbClr>
              </a:solidFill>
              <a:effectLst>
                <a:outerShdw blurRad="38100" dist="38100" dir="2700000" algn="tl">
                  <a:srgbClr val="000000">
                    <a:alpha val="43137"/>
                  </a:srgbClr>
                </a:outerShdw>
              </a:effectLst>
              <a:uLnTx/>
              <a:uFillTx/>
              <a:latin typeface="Calibri Light" pitchFamily="34" charset="0"/>
              <a:ea typeface="+mn-ea"/>
              <a:cs typeface="Calibri Light" pitchFamily="34" charset="0"/>
            </a:endParaRPr>
          </a:p>
        </p:txBody>
      </p:sp>
      <p:sp>
        <p:nvSpPr>
          <p:cNvPr id="3" name="Rectangle 2">
            <a:extLst>
              <a:ext uri="{FF2B5EF4-FFF2-40B4-BE49-F238E27FC236}">
                <a16:creationId xmlns:a16="http://schemas.microsoft.com/office/drawing/2014/main" id="{0AED663F-D543-4D54-83B0-6A5359B8026C}"/>
              </a:ext>
            </a:extLst>
          </p:cNvPr>
          <p:cNvSpPr/>
          <p:nvPr/>
        </p:nvSpPr>
        <p:spPr>
          <a:xfrm>
            <a:off x="152400" y="1349807"/>
            <a:ext cx="7696200"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a:ln>
                  <a:noFill/>
                </a:ln>
                <a:solidFill>
                  <a:prstClr val="black"/>
                </a:solidFill>
                <a:effectLst/>
                <a:uLnTx/>
                <a:uFillTx/>
                <a:latin typeface="Calibri"/>
                <a:ea typeface="+mn-ea"/>
                <a:cs typeface="+mn-cs"/>
              </a:rPr>
              <a:t>Results of preliminary communication process:</a:t>
            </a:r>
            <a:endParaRPr kumimoji="0" lang="bs-Latn-BA" sz="1800" b="1" i="0" u="sng" strike="noStrike" kern="1200" cap="none" spc="0" normalizeH="0" baseline="0" noProof="0" dirty="0">
              <a:ln>
                <a:noFill/>
              </a:ln>
              <a:solidFill>
                <a:srgbClr val="4F81BD">
                  <a:lumMod val="75000"/>
                </a:srgbClr>
              </a:solidFill>
              <a:effectLst>
                <a:outerShdw blurRad="38100" dist="38100" dir="2700000" algn="tl">
                  <a:srgbClr val="000000">
                    <a:alpha val="43137"/>
                  </a:srgbClr>
                </a:outerShdw>
              </a:effectLst>
              <a:uLnTx/>
              <a:uFillTx/>
              <a:latin typeface="Calibri Light" pitchFamily="34" charset="0"/>
              <a:ea typeface="+mn-ea"/>
              <a:cs typeface="Calibri Light" pitchFamily="34" charset="0"/>
            </a:endParaRPr>
          </a:p>
        </p:txBody>
      </p:sp>
      <p:graphicFrame>
        <p:nvGraphicFramePr>
          <p:cNvPr id="5" name="Table 4">
            <a:extLst>
              <a:ext uri="{FF2B5EF4-FFF2-40B4-BE49-F238E27FC236}">
                <a16:creationId xmlns:a16="http://schemas.microsoft.com/office/drawing/2014/main" id="{5DEF5D0C-9BF8-4EA1-BF83-76C6226AB81F}"/>
              </a:ext>
            </a:extLst>
          </p:cNvPr>
          <p:cNvGraphicFramePr>
            <a:graphicFrameLocks noGrp="1"/>
          </p:cNvGraphicFramePr>
          <p:nvPr>
            <p:extLst/>
          </p:nvPr>
        </p:nvGraphicFramePr>
        <p:xfrm>
          <a:off x="81345" y="1752785"/>
          <a:ext cx="8910255" cy="1995171"/>
        </p:xfrm>
        <a:graphic>
          <a:graphicData uri="http://schemas.openxmlformats.org/drawingml/2006/table">
            <a:tbl>
              <a:tblPr firstRow="1" bandRow="1">
                <a:tableStyleId>{5C22544A-7EE6-4342-B048-85BDC9FD1C3A}</a:tableStyleId>
              </a:tblPr>
              <a:tblGrid>
                <a:gridCol w="631050">
                  <a:extLst>
                    <a:ext uri="{9D8B030D-6E8A-4147-A177-3AD203B41FA5}">
                      <a16:colId xmlns:a16="http://schemas.microsoft.com/office/drawing/2014/main" val="397567093"/>
                    </a:ext>
                  </a:extLst>
                </a:gridCol>
                <a:gridCol w="3631005">
                  <a:extLst>
                    <a:ext uri="{9D8B030D-6E8A-4147-A177-3AD203B41FA5}">
                      <a16:colId xmlns:a16="http://schemas.microsoft.com/office/drawing/2014/main" val="2246554970"/>
                    </a:ext>
                  </a:extLst>
                </a:gridCol>
                <a:gridCol w="4648200">
                  <a:extLst>
                    <a:ext uri="{9D8B030D-6E8A-4147-A177-3AD203B41FA5}">
                      <a16:colId xmlns:a16="http://schemas.microsoft.com/office/drawing/2014/main" val="3623149188"/>
                    </a:ext>
                  </a:extLst>
                </a:gridCol>
              </a:tblGrid>
              <a:tr h="370840">
                <a:tc>
                  <a:txBody>
                    <a:bodyPr/>
                    <a:lstStyle/>
                    <a:p>
                      <a:r>
                        <a:rPr lang="en-US" dirty="0"/>
                        <a:t>A/A</a:t>
                      </a:r>
                    </a:p>
                  </a:txBody>
                  <a:tcPr/>
                </a:tc>
                <a:tc>
                  <a:txBody>
                    <a:bodyPr/>
                    <a:lstStyle/>
                    <a:p>
                      <a:r>
                        <a:rPr lang="en-US" dirty="0"/>
                        <a:t>University/Institution</a:t>
                      </a:r>
                    </a:p>
                  </a:txBody>
                  <a:tcPr/>
                </a:tc>
                <a:tc>
                  <a:txBody>
                    <a:bodyPr/>
                    <a:lstStyle/>
                    <a:p>
                      <a:r>
                        <a:rPr lang="en-US" dirty="0"/>
                        <a:t>Synopsis of communication outputs</a:t>
                      </a:r>
                    </a:p>
                  </a:txBody>
                  <a:tcPr/>
                </a:tc>
                <a:extLst>
                  <a:ext uri="{0D108BD9-81ED-4DB2-BD59-A6C34878D82A}">
                    <a16:rowId xmlns:a16="http://schemas.microsoft.com/office/drawing/2014/main" val="1722547447"/>
                  </a:ext>
                </a:extLst>
              </a:tr>
              <a:tr h="370840">
                <a:tc>
                  <a:txBody>
                    <a:bodyPr/>
                    <a:lstStyle/>
                    <a:p>
                      <a:r>
                        <a:rPr lang="en-US" dirty="0"/>
                        <a:t>6</a:t>
                      </a:r>
                    </a:p>
                  </a:txBody>
                  <a:tcPr/>
                </a:tc>
                <a:tc>
                  <a:txBody>
                    <a:bodyPr/>
                    <a:lstStyle/>
                    <a:p>
                      <a:pPr marL="0" marR="0">
                        <a:lnSpc>
                          <a:spcPct val="107000"/>
                        </a:lnSpc>
                        <a:spcBef>
                          <a:spcPts val="0"/>
                        </a:spcBef>
                        <a:spcAft>
                          <a:spcPts val="0"/>
                        </a:spcAft>
                      </a:pPr>
                      <a:r>
                        <a:rPr lang="en-US" sz="1800" dirty="0">
                          <a:effectLst/>
                        </a:rPr>
                        <a:t>University of Nis /</a:t>
                      </a:r>
                    </a:p>
                    <a:p>
                      <a:pPr marL="0" marR="0">
                        <a:lnSpc>
                          <a:spcPct val="107000"/>
                        </a:lnSpc>
                        <a:spcBef>
                          <a:spcPts val="0"/>
                        </a:spcBef>
                        <a:spcAft>
                          <a:spcPts val="0"/>
                        </a:spcAft>
                      </a:pPr>
                      <a:r>
                        <a:rPr lang="en-US" sz="1800" dirty="0">
                          <a:effectLst/>
                        </a:rPr>
                        <a:t>Faculty of Civil Engineering and Architecture</a:t>
                      </a:r>
                    </a:p>
                  </a:txBody>
                  <a:tcPr/>
                </a:tc>
                <a:tc>
                  <a:txBody>
                    <a:bodyPr/>
                    <a:lstStyle/>
                    <a:p>
                      <a:pPr marL="342900" indent="-342900">
                        <a:buAutoNum type="alphaUcParenR"/>
                      </a:pPr>
                      <a:r>
                        <a:rPr lang="en-US" dirty="0"/>
                        <a:t>New master </a:t>
                      </a:r>
                      <a:r>
                        <a:rPr lang="en-US" dirty="0" err="1"/>
                        <a:t>programme</a:t>
                      </a:r>
                      <a:r>
                        <a:rPr lang="en-US" dirty="0"/>
                        <a:t> on Engineering Management </a:t>
                      </a:r>
                    </a:p>
                  </a:txBody>
                  <a:tcPr/>
                </a:tc>
                <a:extLst>
                  <a:ext uri="{0D108BD9-81ED-4DB2-BD59-A6C34878D82A}">
                    <a16:rowId xmlns:a16="http://schemas.microsoft.com/office/drawing/2014/main" val="3192292141"/>
                  </a:ext>
                </a:extLst>
              </a:tr>
              <a:tr h="370840">
                <a:tc>
                  <a:txBody>
                    <a:bodyPr/>
                    <a:lstStyle/>
                    <a:p>
                      <a:r>
                        <a:rPr lang="en-US" dirty="0"/>
                        <a:t>7</a:t>
                      </a:r>
                    </a:p>
                  </a:txBody>
                  <a:tcPr/>
                </a:tc>
                <a:tc>
                  <a:txBody>
                    <a:bodyPr/>
                    <a:lstStyle/>
                    <a:p>
                      <a:pPr marL="0" marR="0">
                        <a:lnSpc>
                          <a:spcPct val="107000"/>
                        </a:lnSpc>
                        <a:spcBef>
                          <a:spcPts val="0"/>
                        </a:spcBef>
                        <a:spcAft>
                          <a:spcPts val="0"/>
                        </a:spcAft>
                      </a:pPr>
                      <a:r>
                        <a:rPr lang="en-US" sz="1800" dirty="0">
                          <a:effectLst/>
                        </a:rPr>
                        <a:t>Technical College of Applied Sciences </a:t>
                      </a:r>
                      <a:r>
                        <a:rPr lang="en-US" sz="1800" dirty="0" err="1">
                          <a:effectLst/>
                        </a:rPr>
                        <a:t>Urosevac-Leposavic</a:t>
                      </a:r>
                      <a:endParaRPr lang="en-US" dirty="0"/>
                    </a:p>
                  </a:txBody>
                  <a:tcPr/>
                </a:tc>
                <a:tc>
                  <a:txBody>
                    <a:bodyPr/>
                    <a:lstStyle/>
                    <a:p>
                      <a:endParaRPr lang="en-US" dirty="0"/>
                    </a:p>
                  </a:txBody>
                  <a:tcPr/>
                </a:tc>
                <a:extLst>
                  <a:ext uri="{0D108BD9-81ED-4DB2-BD59-A6C34878D82A}">
                    <a16:rowId xmlns:a16="http://schemas.microsoft.com/office/drawing/2014/main" val="1521558662"/>
                  </a:ext>
                </a:extLst>
              </a:tr>
            </a:tbl>
          </a:graphicData>
        </a:graphic>
      </p:graphicFrame>
    </p:spTree>
    <p:extLst>
      <p:ext uri="{BB962C8B-B14F-4D97-AF65-F5344CB8AC3E}">
        <p14:creationId xmlns:p14="http://schemas.microsoft.com/office/powerpoint/2010/main" val="36237379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a:ea typeface="+mn-ea"/>
                <a:cs typeface="+mn-cs"/>
              </a:rPr>
              <a:t>Strengthening of master curricula in water resources  management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a:ea typeface="+mn-ea"/>
                <a:cs typeface="+mn-cs"/>
              </a:rPr>
              <a:t>for 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 </a:t>
            </a:r>
            <a:r>
              <a:rPr kumimoji="0" lang="en-US" sz="1600" b="0" i="0" u="none" strike="noStrike" kern="1200" cap="none" spc="0" normalizeH="0" baseline="0" noProof="0" dirty="0">
                <a:ln>
                  <a:noFill/>
                </a:ln>
                <a:solidFill>
                  <a:prstClr val="white"/>
                </a:solidFill>
                <a:effectLst/>
                <a:uLnTx/>
                <a:uFillTx/>
                <a:latin typeface="Calibri"/>
                <a:ea typeface="+mn-ea"/>
                <a:cs typeface="+mn-cs"/>
              </a:rPr>
              <a:t>www.swarm.ni.ac.rs</a:t>
            </a:r>
          </a:p>
        </p:txBody>
      </p:sp>
      <p:sp>
        <p:nvSpPr>
          <p:cNvPr id="9" name="Subtitle 2">
            <a:extLst>
              <a:ext uri="{FF2B5EF4-FFF2-40B4-BE49-F238E27FC236}">
                <a16:creationId xmlns:a16="http://schemas.microsoft.com/office/drawing/2014/main" id="{2E13D131-A72F-49C2-A690-7E4C67DCF240}"/>
              </a:ext>
            </a:extLst>
          </p:cNvPr>
          <p:cNvSpPr txBox="1">
            <a:spLocks/>
          </p:cNvSpPr>
          <p:nvPr/>
        </p:nvSpPr>
        <p:spPr>
          <a:xfrm>
            <a:off x="650273" y="769430"/>
            <a:ext cx="7843454" cy="507910"/>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1" i="0" u="sng" strike="noStrike" kern="1200" cap="none" spc="0" normalizeH="0" baseline="0" noProof="0" dirty="0">
                <a:ln>
                  <a:noFill/>
                </a:ln>
                <a:solidFill>
                  <a:prstClr val="black"/>
                </a:solidFill>
                <a:effectLst/>
                <a:uLnTx/>
                <a:uFillTx/>
                <a:latin typeface="Calibri"/>
                <a:ea typeface="+mn-ea"/>
                <a:cs typeface="+mn-cs"/>
              </a:rPr>
              <a:t>WP2</a:t>
            </a:r>
            <a:r>
              <a:rPr kumimoji="0" lang="el-GR" sz="2000" b="1" i="0" u="sng" strike="noStrike" kern="1200" cap="none" spc="0" normalizeH="0" baseline="0" noProof="0" dirty="0">
                <a:ln>
                  <a:noFill/>
                </a:ln>
                <a:solidFill>
                  <a:prstClr val="black"/>
                </a:solidFill>
                <a:effectLst/>
                <a:uLnTx/>
                <a:uFillTx/>
                <a:latin typeface="Calibri"/>
                <a:ea typeface="+mn-ea"/>
                <a:cs typeface="+mn-cs"/>
              </a:rPr>
              <a:t>: </a:t>
            </a:r>
            <a:r>
              <a:rPr kumimoji="0" lang="en-US" sz="2000" b="1" i="0" u="sng" strike="noStrike" kern="1200" cap="none" spc="0" normalizeH="0" baseline="0" noProof="0" dirty="0">
                <a:ln>
                  <a:noFill/>
                </a:ln>
                <a:solidFill>
                  <a:prstClr val="black"/>
                </a:solidFill>
                <a:effectLst/>
                <a:uLnTx/>
                <a:uFillTx/>
                <a:latin typeface="Calibri"/>
                <a:ea typeface="+mn-ea"/>
                <a:cs typeface="+mn-cs"/>
              </a:rPr>
              <a:t>Development of competence-based curricula aligned with EU trends</a:t>
            </a:r>
            <a:endParaRPr kumimoji="0" lang="bs-Latn-BA" sz="2000" b="1" i="0" u="sng" strike="noStrike" kern="1200" cap="none" spc="0" normalizeH="0" baseline="0" noProof="0" dirty="0">
              <a:ln>
                <a:noFill/>
              </a:ln>
              <a:solidFill>
                <a:srgbClr val="4F81BD">
                  <a:lumMod val="75000"/>
                </a:srgbClr>
              </a:solidFill>
              <a:effectLst>
                <a:outerShdw blurRad="38100" dist="38100" dir="2700000" algn="tl">
                  <a:srgbClr val="000000">
                    <a:alpha val="43137"/>
                  </a:srgbClr>
                </a:outerShdw>
              </a:effectLst>
              <a:uLnTx/>
              <a:uFillTx/>
              <a:latin typeface="Calibri Light" pitchFamily="34" charset="0"/>
              <a:ea typeface="+mn-ea"/>
              <a:cs typeface="Calibri Light" pitchFamily="34" charset="0"/>
            </a:endParaRPr>
          </a:p>
        </p:txBody>
      </p:sp>
      <p:sp>
        <p:nvSpPr>
          <p:cNvPr id="3" name="Rectangle 2">
            <a:extLst>
              <a:ext uri="{FF2B5EF4-FFF2-40B4-BE49-F238E27FC236}">
                <a16:creationId xmlns:a16="http://schemas.microsoft.com/office/drawing/2014/main" id="{B4CEDEAA-9CC0-427A-9867-B0F666752D68}"/>
              </a:ext>
            </a:extLst>
          </p:cNvPr>
          <p:cNvSpPr/>
          <p:nvPr/>
        </p:nvSpPr>
        <p:spPr>
          <a:xfrm>
            <a:off x="0" y="1690062"/>
            <a:ext cx="8981308" cy="34778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prstClr val="black"/>
                </a:solidFill>
                <a:effectLst/>
                <a:uLnTx/>
                <a:uFillTx/>
                <a:latin typeface="Calibri"/>
                <a:ea typeface="+mn-ea"/>
                <a:cs typeface="+mn-cs"/>
              </a:rPr>
              <a:t>A2.5 Theme-based training of teaching staff for acquiring new teaching and learning methods</a:t>
            </a:r>
            <a:endParaRPr kumimoji="0" lang="en-US" sz="2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solidFill>
                  <a:prstClr val="black"/>
                </a:solidFill>
                <a:effectLst/>
                <a:uLnTx/>
                <a:uFillTx/>
                <a:latin typeface="Calibri"/>
                <a:ea typeface="+mn-ea"/>
                <a:cs typeface="+mn-cs"/>
              </a:rPr>
              <a:t>Six three-day trainings of WB teaching staff (15 WB staff per training) will be organized in EU partner HEIs. EU partners will prepare six reports after the events and one general report specified part-by-part what WB staff have achieved.</a:t>
            </a:r>
            <a:endParaRPr kumimoji="0" lang="en-US" sz="2200" b="0" i="0" u="none" strike="noStrike" kern="1200" cap="none" spc="0" normalizeH="0" baseline="0" noProof="0" dirty="0">
              <a:ln>
                <a:noFill/>
              </a:ln>
              <a:solidFill>
                <a:prstClr val="black"/>
              </a:solidFill>
              <a:effectLst/>
              <a:uLnTx/>
              <a:uFillTx/>
              <a:latin typeface="Calibri"/>
              <a:ea typeface="+mn-ea"/>
              <a:cs typeface="+mn-cs"/>
            </a:endParaRPr>
          </a:p>
          <a:p>
            <a:pPr marL="58738" marR="0" lvl="1" indent="0" algn="l" defTabSz="914400" rtl="0" eaLnBrk="1" fontAlgn="auto" latinLnBrk="0" hangingPunct="1">
              <a:lnSpc>
                <a:spcPct val="100000"/>
              </a:lnSpc>
              <a:spcBef>
                <a:spcPts val="0"/>
              </a:spcBef>
              <a:spcAft>
                <a:spcPts val="0"/>
              </a:spcAft>
              <a:buClrTx/>
              <a:buSzTx/>
              <a:buFontTx/>
              <a:buNone/>
              <a:tabLst/>
              <a:defRPr/>
            </a:pPr>
            <a:endParaRPr kumimoji="0" lang="en-GB" sz="2200" b="1" i="0" u="none" strike="noStrike" kern="1200" cap="none" spc="0" normalizeH="0" baseline="0" noProof="0" dirty="0">
              <a:ln>
                <a:noFill/>
              </a:ln>
              <a:solidFill>
                <a:prstClr val="black"/>
              </a:solidFill>
              <a:effectLst/>
              <a:uLnTx/>
              <a:uFillTx/>
              <a:latin typeface="Calibri"/>
              <a:ea typeface="+mn-ea"/>
              <a:cs typeface="+mn-cs"/>
            </a:endParaRPr>
          </a:p>
          <a:p>
            <a:pPr marL="58738" marR="0" lvl="1" indent="0" algn="l" defTabSz="914400" rtl="0" eaLnBrk="1" fontAlgn="auto" latinLnBrk="0" hangingPunct="1">
              <a:lnSpc>
                <a:spcPct val="100000"/>
              </a:lnSpc>
              <a:spcBef>
                <a:spcPts val="0"/>
              </a:spcBef>
              <a:spcAft>
                <a:spcPts val="0"/>
              </a:spcAft>
              <a:buClrTx/>
              <a:buSzTx/>
              <a:buFontTx/>
              <a:buNone/>
              <a:tabLst/>
              <a:defRPr/>
            </a:pPr>
            <a:endParaRPr kumimoji="0" lang="en-GB" sz="22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446976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a:ea typeface="+mn-ea"/>
                <a:cs typeface="+mn-cs"/>
              </a:rPr>
              <a:t>Strengthening of master curricula in water resources  management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a:ea typeface="+mn-ea"/>
                <a:cs typeface="+mn-cs"/>
              </a:rPr>
              <a:t>for 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 </a:t>
            </a:r>
            <a:r>
              <a:rPr kumimoji="0" lang="en-US" sz="1600" b="0" i="0" u="none" strike="noStrike" kern="1200" cap="none" spc="0" normalizeH="0" baseline="0" noProof="0" dirty="0">
                <a:ln>
                  <a:noFill/>
                </a:ln>
                <a:solidFill>
                  <a:prstClr val="white"/>
                </a:solidFill>
                <a:effectLst/>
                <a:uLnTx/>
                <a:uFillTx/>
                <a:latin typeface="Calibri"/>
                <a:ea typeface="+mn-ea"/>
                <a:cs typeface="+mn-cs"/>
              </a:rPr>
              <a:t>www.swarm.ni.ac.rs</a:t>
            </a:r>
          </a:p>
        </p:txBody>
      </p:sp>
      <p:sp>
        <p:nvSpPr>
          <p:cNvPr id="9" name="Subtitle 2">
            <a:extLst>
              <a:ext uri="{FF2B5EF4-FFF2-40B4-BE49-F238E27FC236}">
                <a16:creationId xmlns:a16="http://schemas.microsoft.com/office/drawing/2014/main" id="{2E13D131-A72F-49C2-A690-7E4C67DCF240}"/>
              </a:ext>
            </a:extLst>
          </p:cNvPr>
          <p:cNvSpPr txBox="1">
            <a:spLocks/>
          </p:cNvSpPr>
          <p:nvPr/>
        </p:nvSpPr>
        <p:spPr>
          <a:xfrm>
            <a:off x="650273" y="769430"/>
            <a:ext cx="7843454" cy="507910"/>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1" i="0" u="sng" strike="noStrike" kern="1200" cap="none" spc="0" normalizeH="0" baseline="0" noProof="0" dirty="0">
                <a:ln>
                  <a:noFill/>
                </a:ln>
                <a:solidFill>
                  <a:prstClr val="black"/>
                </a:solidFill>
                <a:effectLst/>
                <a:uLnTx/>
                <a:uFillTx/>
                <a:latin typeface="Calibri"/>
                <a:ea typeface="+mn-ea"/>
                <a:cs typeface="+mn-cs"/>
              </a:rPr>
              <a:t>WP2</a:t>
            </a:r>
            <a:r>
              <a:rPr kumimoji="0" lang="el-GR" sz="2000" b="1" i="0" u="sng" strike="noStrike" kern="1200" cap="none" spc="0" normalizeH="0" baseline="0" noProof="0" dirty="0">
                <a:ln>
                  <a:noFill/>
                </a:ln>
                <a:solidFill>
                  <a:prstClr val="black"/>
                </a:solidFill>
                <a:effectLst/>
                <a:uLnTx/>
                <a:uFillTx/>
                <a:latin typeface="Calibri"/>
                <a:ea typeface="+mn-ea"/>
                <a:cs typeface="+mn-cs"/>
              </a:rPr>
              <a:t>: </a:t>
            </a:r>
            <a:r>
              <a:rPr kumimoji="0" lang="en-US" sz="2000" b="1" i="0" u="sng" strike="noStrike" kern="1200" cap="none" spc="0" normalizeH="0" baseline="0" noProof="0" dirty="0">
                <a:ln>
                  <a:noFill/>
                </a:ln>
                <a:solidFill>
                  <a:prstClr val="black"/>
                </a:solidFill>
                <a:effectLst/>
                <a:uLnTx/>
                <a:uFillTx/>
                <a:latin typeface="Calibri"/>
                <a:ea typeface="+mn-ea"/>
                <a:cs typeface="+mn-cs"/>
              </a:rPr>
              <a:t>Development of competence-based curricula aligned with EU trends</a:t>
            </a:r>
            <a:endParaRPr kumimoji="0" lang="bs-Latn-BA" sz="2000" b="1" i="0" u="sng" strike="noStrike" kern="1200" cap="none" spc="0" normalizeH="0" baseline="0" noProof="0" dirty="0">
              <a:ln>
                <a:noFill/>
              </a:ln>
              <a:solidFill>
                <a:srgbClr val="4F81BD">
                  <a:lumMod val="75000"/>
                </a:srgbClr>
              </a:solidFill>
              <a:effectLst>
                <a:outerShdw blurRad="38100" dist="38100" dir="2700000" algn="tl">
                  <a:srgbClr val="000000">
                    <a:alpha val="43137"/>
                  </a:srgbClr>
                </a:outerShdw>
              </a:effectLst>
              <a:uLnTx/>
              <a:uFillTx/>
              <a:latin typeface="Calibri Light" pitchFamily="34" charset="0"/>
              <a:ea typeface="+mn-ea"/>
              <a:cs typeface="Calibri Light" pitchFamily="34" charset="0"/>
            </a:endParaRPr>
          </a:p>
        </p:txBody>
      </p:sp>
      <p:sp>
        <p:nvSpPr>
          <p:cNvPr id="3" name="Rectangle 2">
            <a:extLst>
              <a:ext uri="{FF2B5EF4-FFF2-40B4-BE49-F238E27FC236}">
                <a16:creationId xmlns:a16="http://schemas.microsoft.com/office/drawing/2014/main" id="{B4CEDEAA-9CC0-427A-9867-B0F666752D68}"/>
              </a:ext>
            </a:extLst>
          </p:cNvPr>
          <p:cNvSpPr/>
          <p:nvPr/>
        </p:nvSpPr>
        <p:spPr>
          <a:xfrm>
            <a:off x="154671" y="1492783"/>
            <a:ext cx="8981308" cy="3139321"/>
          </a:xfrm>
          <a:prstGeom prst="rect">
            <a:avLst/>
          </a:prstGeom>
        </p:spPr>
        <p:txBody>
          <a:bodyPr wrap="square">
            <a:spAutoFit/>
          </a:bodyPr>
          <a:lstStyle/>
          <a:p>
            <a:pPr marL="58738" marR="0" lvl="1" indent="0" algn="l" defTabSz="914400" rtl="0" eaLnBrk="1" fontAlgn="auto" latinLnBrk="0" hangingPunct="1">
              <a:lnSpc>
                <a:spcPct val="100000"/>
              </a:lnSpc>
              <a:spcBef>
                <a:spcPts val="0"/>
              </a:spcBef>
              <a:spcAft>
                <a:spcPts val="0"/>
              </a:spcAft>
              <a:buClrTx/>
              <a:buSzTx/>
              <a:buFontTx/>
              <a:buNone/>
              <a:tabLst/>
              <a:defRPr/>
            </a:pPr>
            <a:endParaRPr kumimoji="0" lang="en-GB" sz="22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prstClr val="black"/>
                </a:solidFill>
                <a:effectLst/>
                <a:uLnTx/>
                <a:uFillTx/>
                <a:latin typeface="Calibri"/>
                <a:ea typeface="+mn-ea"/>
                <a:cs typeface="+mn-cs"/>
              </a:rPr>
              <a:t>A2.6 Purchasing of literature, software and laboratory equipment</a:t>
            </a:r>
            <a:endParaRPr kumimoji="0" lang="en-US" sz="22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solidFill>
                  <a:prstClr val="black"/>
                </a:solidFill>
                <a:effectLst/>
                <a:uLnTx/>
                <a:uFillTx/>
                <a:latin typeface="Calibri"/>
                <a:ea typeface="+mn-ea"/>
                <a:cs typeface="+mn-cs"/>
              </a:rPr>
              <a:t>Public procurement procedures regarding purchasing laboratory equipment, software and literature in WB partner countries will be executed. Seven laboratories in WB partner HEIs will be equipped and used in preparing new laboratory exercises.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200" dirty="0">
              <a:solidFill>
                <a:prstClr val="black"/>
              </a:solidFill>
              <a:latin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105727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management </a:t>
            </a:r>
          </a:p>
          <a:p>
            <a:r>
              <a:rPr lang="en-US" sz="1600" dirty="0">
                <a:solidFill>
                  <a:schemeClr val="bg1"/>
                </a:solidFill>
              </a:rPr>
              <a:t>for 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9" name="Title 1">
            <a:extLst>
              <a:ext uri="{FF2B5EF4-FFF2-40B4-BE49-F238E27FC236}">
                <a16:creationId xmlns:a16="http://schemas.microsoft.com/office/drawing/2014/main" id="{62009676-9611-4ABF-9407-52C5AD20D9C6}"/>
              </a:ext>
            </a:extLst>
          </p:cNvPr>
          <p:cNvSpPr txBox="1">
            <a:spLocks/>
          </p:cNvSpPr>
          <p:nvPr/>
        </p:nvSpPr>
        <p:spPr>
          <a:xfrm>
            <a:off x="304800" y="2800690"/>
            <a:ext cx="8229600" cy="52576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sz="3200" b="1" dirty="0"/>
              <a:t>Ευχαριστώ!</a:t>
            </a:r>
            <a:endParaRPr lang="en-US" sz="3200" b="1" dirty="0"/>
          </a:p>
        </p:txBody>
      </p:sp>
    </p:spTree>
    <p:extLst>
      <p:ext uri="{BB962C8B-B14F-4D97-AF65-F5344CB8AC3E}">
        <p14:creationId xmlns:p14="http://schemas.microsoft.com/office/powerpoint/2010/main" val="3615736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management </a:t>
            </a:r>
          </a:p>
          <a:p>
            <a:r>
              <a:rPr lang="en-US" sz="1600" dirty="0">
                <a:solidFill>
                  <a:schemeClr val="bg1"/>
                </a:solidFill>
              </a:rPr>
              <a:t>for 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9" name="Subtitle 2">
            <a:extLst>
              <a:ext uri="{FF2B5EF4-FFF2-40B4-BE49-F238E27FC236}">
                <a16:creationId xmlns:a16="http://schemas.microsoft.com/office/drawing/2014/main" id="{2E13D131-A72F-49C2-A690-7E4C67DCF240}"/>
              </a:ext>
            </a:extLst>
          </p:cNvPr>
          <p:cNvSpPr txBox="1">
            <a:spLocks/>
          </p:cNvSpPr>
          <p:nvPr/>
        </p:nvSpPr>
        <p:spPr>
          <a:xfrm>
            <a:off x="650273" y="769430"/>
            <a:ext cx="7843454" cy="507910"/>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u="sng" dirty="0"/>
              <a:t>WP2</a:t>
            </a:r>
            <a:r>
              <a:rPr lang="el-GR" sz="2000" b="1" u="sng" dirty="0"/>
              <a:t>: </a:t>
            </a:r>
            <a:r>
              <a:rPr lang="en-US" sz="2000" b="1" u="sng" dirty="0"/>
              <a:t>Development of competence-based curricula aligned with EU trends</a:t>
            </a:r>
            <a:endParaRPr lang="bs-Latn-BA" sz="2000" b="1" u="sng" dirty="0">
              <a:solidFill>
                <a:schemeClr val="accent1">
                  <a:lumMod val="75000"/>
                </a:schemeClr>
              </a:solidFill>
              <a:effectLst>
                <a:outerShdw blurRad="38100" dist="38100" dir="2700000" algn="tl">
                  <a:srgbClr val="000000">
                    <a:alpha val="43137"/>
                  </a:srgbClr>
                </a:outerShdw>
              </a:effectLst>
              <a:latin typeface="Calibri Light" pitchFamily="34" charset="0"/>
              <a:cs typeface="Calibri Light" pitchFamily="34" charset="0"/>
            </a:endParaRPr>
          </a:p>
        </p:txBody>
      </p:sp>
      <p:graphicFrame>
        <p:nvGraphicFramePr>
          <p:cNvPr id="2" name="Table 1">
            <a:extLst>
              <a:ext uri="{FF2B5EF4-FFF2-40B4-BE49-F238E27FC236}">
                <a16:creationId xmlns:a16="http://schemas.microsoft.com/office/drawing/2014/main" id="{84B38EEE-BD72-4133-8393-28073D403579}"/>
              </a:ext>
            </a:extLst>
          </p:cNvPr>
          <p:cNvGraphicFramePr>
            <a:graphicFrameLocks noGrp="1"/>
          </p:cNvGraphicFramePr>
          <p:nvPr>
            <p:extLst>
              <p:ext uri="{D42A27DB-BD31-4B8C-83A1-F6EECF244321}">
                <p14:modId xmlns:p14="http://schemas.microsoft.com/office/powerpoint/2010/main" val="4154279829"/>
              </p:ext>
            </p:extLst>
          </p:nvPr>
        </p:nvGraphicFramePr>
        <p:xfrm>
          <a:off x="-1367" y="1190628"/>
          <a:ext cx="9149850" cy="5667373"/>
        </p:xfrm>
        <a:graphic>
          <a:graphicData uri="http://schemas.openxmlformats.org/drawingml/2006/table">
            <a:tbl>
              <a:tblPr firstRow="1" firstCol="1" bandRow="1">
                <a:tableStyleId>{46F890A9-2807-4EBB-B81D-B2AA78EC7F39}</a:tableStyleId>
              </a:tblPr>
              <a:tblGrid>
                <a:gridCol w="418752">
                  <a:extLst>
                    <a:ext uri="{9D8B030D-6E8A-4147-A177-3AD203B41FA5}">
                      <a16:colId xmlns:a16="http://schemas.microsoft.com/office/drawing/2014/main" val="4209049995"/>
                    </a:ext>
                  </a:extLst>
                </a:gridCol>
                <a:gridCol w="1347660">
                  <a:extLst>
                    <a:ext uri="{9D8B030D-6E8A-4147-A177-3AD203B41FA5}">
                      <a16:colId xmlns:a16="http://schemas.microsoft.com/office/drawing/2014/main" val="2050615399"/>
                    </a:ext>
                  </a:extLst>
                </a:gridCol>
                <a:gridCol w="819898">
                  <a:extLst>
                    <a:ext uri="{9D8B030D-6E8A-4147-A177-3AD203B41FA5}">
                      <a16:colId xmlns:a16="http://schemas.microsoft.com/office/drawing/2014/main" val="3881676238"/>
                    </a:ext>
                  </a:extLst>
                </a:gridCol>
                <a:gridCol w="1225057">
                  <a:extLst>
                    <a:ext uri="{9D8B030D-6E8A-4147-A177-3AD203B41FA5}">
                      <a16:colId xmlns:a16="http://schemas.microsoft.com/office/drawing/2014/main" val="4055033701"/>
                    </a:ext>
                  </a:extLst>
                </a:gridCol>
                <a:gridCol w="990600">
                  <a:extLst>
                    <a:ext uri="{9D8B030D-6E8A-4147-A177-3AD203B41FA5}">
                      <a16:colId xmlns:a16="http://schemas.microsoft.com/office/drawing/2014/main" val="4007477852"/>
                    </a:ext>
                  </a:extLst>
                </a:gridCol>
                <a:gridCol w="1981200">
                  <a:extLst>
                    <a:ext uri="{9D8B030D-6E8A-4147-A177-3AD203B41FA5}">
                      <a16:colId xmlns:a16="http://schemas.microsoft.com/office/drawing/2014/main" val="3831594684"/>
                    </a:ext>
                  </a:extLst>
                </a:gridCol>
                <a:gridCol w="1045477">
                  <a:extLst>
                    <a:ext uri="{9D8B030D-6E8A-4147-A177-3AD203B41FA5}">
                      <a16:colId xmlns:a16="http://schemas.microsoft.com/office/drawing/2014/main" val="2440048694"/>
                    </a:ext>
                  </a:extLst>
                </a:gridCol>
                <a:gridCol w="660603">
                  <a:extLst>
                    <a:ext uri="{9D8B030D-6E8A-4147-A177-3AD203B41FA5}">
                      <a16:colId xmlns:a16="http://schemas.microsoft.com/office/drawing/2014/main" val="3119929140"/>
                    </a:ext>
                  </a:extLst>
                </a:gridCol>
                <a:gridCol w="660603">
                  <a:extLst>
                    <a:ext uri="{9D8B030D-6E8A-4147-A177-3AD203B41FA5}">
                      <a16:colId xmlns:a16="http://schemas.microsoft.com/office/drawing/2014/main" val="750433981"/>
                    </a:ext>
                  </a:extLst>
                </a:gridCol>
              </a:tblGrid>
              <a:tr h="541666">
                <a:tc>
                  <a:txBody>
                    <a:bodyPr/>
                    <a:lstStyle/>
                    <a:p>
                      <a:pPr marL="0" marR="0">
                        <a:lnSpc>
                          <a:spcPct val="107000"/>
                        </a:lnSpc>
                        <a:spcBef>
                          <a:spcPts val="0"/>
                        </a:spcBef>
                        <a:spcAft>
                          <a:spcPts val="0"/>
                        </a:spcAft>
                      </a:pPr>
                      <a:r>
                        <a:rPr lang="en-US" sz="1600" dirty="0">
                          <a:effectLst/>
                        </a:rPr>
                        <a:t>A/A</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6028" marR="36028" marT="0" marB="0"/>
                </a:tc>
                <a:tc>
                  <a:txBody>
                    <a:bodyPr/>
                    <a:lstStyle/>
                    <a:p>
                      <a:pPr marL="0" marR="0">
                        <a:lnSpc>
                          <a:spcPct val="107000"/>
                        </a:lnSpc>
                        <a:spcBef>
                          <a:spcPts val="0"/>
                        </a:spcBef>
                        <a:spcAft>
                          <a:spcPts val="0"/>
                        </a:spcAft>
                      </a:pPr>
                      <a:r>
                        <a:rPr lang="en-US" sz="1600" dirty="0">
                          <a:effectLst/>
                        </a:rPr>
                        <a:t>Institution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6028" marR="36028" marT="0" marB="0"/>
                </a:tc>
                <a:tc>
                  <a:txBody>
                    <a:bodyPr/>
                    <a:lstStyle/>
                    <a:p>
                      <a:pPr marL="0" marR="0">
                        <a:lnSpc>
                          <a:spcPct val="107000"/>
                        </a:lnSpc>
                        <a:spcBef>
                          <a:spcPts val="0"/>
                        </a:spcBef>
                        <a:spcAft>
                          <a:spcPts val="0"/>
                        </a:spcAft>
                      </a:pPr>
                      <a:r>
                        <a:rPr lang="en-US" sz="1600">
                          <a:effectLst/>
                        </a:rPr>
                        <a:t>Country</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36028" marR="36028" marT="0" marB="0"/>
                </a:tc>
                <a:tc>
                  <a:txBody>
                    <a:bodyPr/>
                    <a:lstStyle/>
                    <a:p>
                      <a:pPr marL="0" marR="0">
                        <a:lnSpc>
                          <a:spcPct val="107000"/>
                        </a:lnSpc>
                        <a:spcBef>
                          <a:spcPts val="0"/>
                        </a:spcBef>
                        <a:spcAft>
                          <a:spcPts val="0"/>
                        </a:spcAft>
                      </a:pPr>
                      <a:r>
                        <a:rPr lang="en-US" sz="1600">
                          <a:effectLst/>
                        </a:rPr>
                        <a:t>Studying system</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36028" marR="36028" marT="0" marB="0"/>
                </a:tc>
                <a:tc>
                  <a:txBody>
                    <a:bodyPr/>
                    <a:lstStyle/>
                    <a:p>
                      <a:pPr marL="0" marR="0">
                        <a:lnSpc>
                          <a:spcPct val="107000"/>
                        </a:lnSpc>
                        <a:spcBef>
                          <a:spcPts val="0"/>
                        </a:spcBef>
                        <a:spcAft>
                          <a:spcPts val="0"/>
                        </a:spcAft>
                      </a:pPr>
                      <a:r>
                        <a:rPr lang="en-US" sz="1600">
                          <a:effectLst/>
                        </a:rPr>
                        <a:t>Program</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36028" marR="36028" marT="0" marB="0"/>
                </a:tc>
                <a:tc>
                  <a:txBody>
                    <a:bodyPr/>
                    <a:lstStyle/>
                    <a:p>
                      <a:pPr marL="0" marR="0">
                        <a:lnSpc>
                          <a:spcPct val="107000"/>
                        </a:lnSpc>
                        <a:spcBef>
                          <a:spcPts val="0"/>
                        </a:spcBef>
                        <a:spcAft>
                          <a:spcPts val="0"/>
                        </a:spcAft>
                      </a:pPr>
                      <a:r>
                        <a:rPr lang="en-US" sz="1600">
                          <a:effectLst/>
                        </a:rPr>
                        <a:t>Course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36028" marR="36028" marT="0" marB="0"/>
                </a:tc>
                <a:tc>
                  <a:txBody>
                    <a:bodyPr/>
                    <a:lstStyle/>
                    <a:p>
                      <a:pPr marL="0" marR="0">
                        <a:lnSpc>
                          <a:spcPct val="107000"/>
                        </a:lnSpc>
                        <a:spcBef>
                          <a:spcPts val="0"/>
                        </a:spcBef>
                        <a:spcAft>
                          <a:spcPts val="0"/>
                        </a:spcAft>
                      </a:pPr>
                      <a:r>
                        <a:rPr lang="en-US" sz="1600">
                          <a:effectLst/>
                        </a:rPr>
                        <a:t>Year/</a:t>
                      </a:r>
                    </a:p>
                    <a:p>
                      <a:pPr marL="0" marR="0">
                        <a:lnSpc>
                          <a:spcPct val="107000"/>
                        </a:lnSpc>
                        <a:spcBef>
                          <a:spcPts val="0"/>
                        </a:spcBef>
                        <a:spcAft>
                          <a:spcPts val="0"/>
                        </a:spcAft>
                      </a:pPr>
                      <a:r>
                        <a:rPr lang="en-US" sz="1600">
                          <a:effectLst/>
                        </a:rPr>
                        <a:t>Semester</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36028" marR="36028" marT="0" marB="0"/>
                </a:tc>
                <a:tc>
                  <a:txBody>
                    <a:bodyPr/>
                    <a:lstStyle/>
                    <a:p>
                      <a:pPr marL="0" marR="0">
                        <a:lnSpc>
                          <a:spcPct val="107000"/>
                        </a:lnSpc>
                        <a:spcBef>
                          <a:spcPts val="0"/>
                        </a:spcBef>
                        <a:spcAft>
                          <a:spcPts val="0"/>
                        </a:spcAft>
                      </a:pPr>
                      <a:r>
                        <a:rPr lang="en-US" sz="1600">
                          <a:effectLst/>
                        </a:rPr>
                        <a:t>ECTS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36028" marR="36028" marT="0" marB="0"/>
                </a:tc>
                <a:tc>
                  <a:txBody>
                    <a:bodyPr/>
                    <a:lstStyle/>
                    <a:p>
                      <a:pPr marL="0" marR="0">
                        <a:lnSpc>
                          <a:spcPct val="107000"/>
                        </a:lnSpc>
                        <a:spcBef>
                          <a:spcPts val="0"/>
                        </a:spcBef>
                        <a:spcAft>
                          <a:spcPts val="0"/>
                        </a:spcAft>
                      </a:pPr>
                      <a:r>
                        <a:rPr lang="en-US" sz="1600">
                          <a:effectLst/>
                        </a:rPr>
                        <a:t>Type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36028" marR="36028" marT="0" marB="0"/>
                </a:tc>
                <a:extLst>
                  <a:ext uri="{0D108BD9-81ED-4DB2-BD59-A6C34878D82A}">
                    <a16:rowId xmlns:a16="http://schemas.microsoft.com/office/drawing/2014/main" val="2773849513"/>
                  </a:ext>
                </a:extLst>
              </a:tr>
              <a:tr h="870527">
                <a:tc rowSpan="5">
                  <a:txBody>
                    <a:bodyPr/>
                    <a:lstStyle/>
                    <a:p>
                      <a:pPr marL="0" marR="0">
                        <a:lnSpc>
                          <a:spcPct val="107000"/>
                        </a:lnSpc>
                        <a:spcBef>
                          <a:spcPts val="0"/>
                        </a:spcBef>
                        <a:spcAft>
                          <a:spcPts val="0"/>
                        </a:spcAft>
                      </a:pPr>
                      <a:r>
                        <a:rPr lang="en-US" sz="1600" dirty="0">
                          <a:effectLst/>
                        </a:rPr>
                        <a:t>1</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6028" marR="36028" marT="0" marB="0"/>
                </a:tc>
                <a:tc rowSpan="5">
                  <a:txBody>
                    <a:bodyPr/>
                    <a:lstStyle/>
                    <a:p>
                      <a:pPr marL="0" marR="0">
                        <a:lnSpc>
                          <a:spcPct val="107000"/>
                        </a:lnSpc>
                        <a:spcBef>
                          <a:spcPts val="0"/>
                        </a:spcBef>
                        <a:spcAft>
                          <a:spcPts val="0"/>
                        </a:spcAft>
                      </a:pPr>
                      <a:r>
                        <a:rPr lang="en-US" sz="1600" dirty="0">
                          <a:effectLst/>
                        </a:rPr>
                        <a:t>University of Pristina in Kosovska Mitrovica/</a:t>
                      </a:r>
                    </a:p>
                    <a:p>
                      <a:pPr marL="0" marR="0">
                        <a:lnSpc>
                          <a:spcPct val="107000"/>
                        </a:lnSpc>
                        <a:spcBef>
                          <a:spcPts val="0"/>
                        </a:spcBef>
                        <a:spcAft>
                          <a:spcPts val="0"/>
                        </a:spcAft>
                      </a:pPr>
                      <a:r>
                        <a:rPr lang="en-US" sz="1600" dirty="0">
                          <a:effectLst/>
                        </a:rPr>
                        <a:t>Faculty of Technical Sciences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6028" marR="36028" marT="0" marB="0"/>
                </a:tc>
                <a:tc rowSpan="5">
                  <a:txBody>
                    <a:bodyPr/>
                    <a:lstStyle/>
                    <a:p>
                      <a:pPr marL="0" marR="0">
                        <a:lnSpc>
                          <a:spcPct val="107000"/>
                        </a:lnSpc>
                        <a:spcBef>
                          <a:spcPts val="0"/>
                        </a:spcBef>
                        <a:spcAft>
                          <a:spcPts val="0"/>
                        </a:spcAft>
                      </a:pPr>
                      <a:r>
                        <a:rPr lang="en-US" sz="1600">
                          <a:effectLst/>
                        </a:rPr>
                        <a:t>Kosovo</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36028" marR="36028" marT="0" marB="0"/>
                </a:tc>
                <a:tc>
                  <a:txBody>
                    <a:bodyPr/>
                    <a:lstStyle/>
                    <a:p>
                      <a:pPr marL="0" marR="0">
                        <a:lnSpc>
                          <a:spcPct val="107000"/>
                        </a:lnSpc>
                        <a:spcBef>
                          <a:spcPts val="0"/>
                        </a:spcBef>
                        <a:spcAft>
                          <a:spcPts val="0"/>
                        </a:spcAft>
                      </a:pPr>
                      <a:r>
                        <a:rPr lang="en-US" sz="1600" dirty="0">
                          <a:effectLst/>
                        </a:rPr>
                        <a:t>4+1</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6028" marR="36028" marT="0" marB="0"/>
                </a:tc>
                <a:tc rowSpan="4">
                  <a:txBody>
                    <a:bodyPr/>
                    <a:lstStyle/>
                    <a:p>
                      <a:pPr marL="0" marR="0">
                        <a:lnSpc>
                          <a:spcPct val="107000"/>
                        </a:lnSpc>
                        <a:spcBef>
                          <a:spcPts val="0"/>
                        </a:spcBef>
                        <a:spcAft>
                          <a:spcPts val="0"/>
                        </a:spcAft>
                      </a:pPr>
                      <a:r>
                        <a:rPr lang="en-US" sz="1600">
                          <a:effectLst/>
                        </a:rPr>
                        <a:t>Undergraduate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36028" marR="36028" marT="0" marB="0"/>
                </a:tc>
                <a:tc>
                  <a:txBody>
                    <a:bodyPr/>
                    <a:lstStyle/>
                    <a:p>
                      <a:pPr algn="l" fontAlgn="b"/>
                      <a:r>
                        <a:rPr lang="en-US" sz="1600" u="none" strike="noStrike">
                          <a:effectLst/>
                        </a:rPr>
                        <a:t>Basics of Environmental Engineering</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marL="0" marR="0">
                        <a:lnSpc>
                          <a:spcPct val="107000"/>
                        </a:lnSpc>
                        <a:spcBef>
                          <a:spcPts val="0"/>
                        </a:spcBef>
                        <a:spcAft>
                          <a:spcPts val="0"/>
                        </a:spcAft>
                      </a:pPr>
                      <a:r>
                        <a:rPr lang="en-US" sz="1600">
                          <a:effectLst/>
                        </a:rPr>
                        <a:t>1</a:t>
                      </a:r>
                      <a:r>
                        <a:rPr lang="en-US" sz="1600" baseline="30000">
                          <a:effectLst/>
                        </a:rPr>
                        <a:t>st</a:t>
                      </a:r>
                      <a:r>
                        <a:rPr lang="en-US" sz="1600">
                          <a:effectLst/>
                        </a:rPr>
                        <a:t>/2</a:t>
                      </a:r>
                      <a:r>
                        <a:rPr lang="en-US" sz="1600" baseline="30000">
                          <a:effectLst/>
                        </a:rPr>
                        <a:t>nd</a:t>
                      </a: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36028" marR="36028" marT="0" marB="0"/>
                </a:tc>
                <a:tc>
                  <a:txBody>
                    <a:bodyPr/>
                    <a:lstStyle/>
                    <a:p>
                      <a:pPr marL="0" marR="0">
                        <a:lnSpc>
                          <a:spcPct val="107000"/>
                        </a:lnSpc>
                        <a:spcBef>
                          <a:spcPts val="0"/>
                        </a:spcBef>
                        <a:spcAft>
                          <a:spcPts val="0"/>
                        </a:spcAft>
                      </a:pPr>
                      <a:r>
                        <a:rPr lang="en-US" sz="1600">
                          <a:effectLst/>
                        </a:rPr>
                        <a:t>4</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36028" marR="36028" marT="0" marB="0"/>
                </a:tc>
                <a:tc>
                  <a:txBody>
                    <a:bodyPr/>
                    <a:lstStyle/>
                    <a:p>
                      <a:pPr marL="0" marR="0">
                        <a:lnSpc>
                          <a:spcPct val="107000"/>
                        </a:lnSpc>
                        <a:spcBef>
                          <a:spcPts val="0"/>
                        </a:spcBef>
                        <a:spcAft>
                          <a:spcPts val="0"/>
                        </a:spcAft>
                      </a:pPr>
                      <a:r>
                        <a:rPr lang="el-GR" sz="1600" dirty="0">
                          <a:effectLst/>
                        </a:rPr>
                        <a:t>Μ</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6028" marR="36028" marT="0" marB="0"/>
                </a:tc>
                <a:extLst>
                  <a:ext uri="{0D108BD9-81ED-4DB2-BD59-A6C34878D82A}">
                    <a16:rowId xmlns:a16="http://schemas.microsoft.com/office/drawing/2014/main" val="1371794794"/>
                  </a:ext>
                </a:extLst>
              </a:tr>
              <a:tr h="339764">
                <a:tc vMerge="1">
                  <a:txBody>
                    <a:bodyPr/>
                    <a:lstStyle/>
                    <a:p>
                      <a:endParaRPr lang="en-US"/>
                    </a:p>
                  </a:txBody>
                  <a:tcPr/>
                </a:tc>
                <a:tc vMerge="1">
                  <a:txBody>
                    <a:bodyPr/>
                    <a:lstStyle/>
                    <a:p>
                      <a:endParaRPr lang="en-US"/>
                    </a:p>
                  </a:txBody>
                  <a:tcPr/>
                </a:tc>
                <a:tc vMerge="1">
                  <a:txBody>
                    <a:bodyPr/>
                    <a:lstStyle/>
                    <a:p>
                      <a:endParaRPr lang="en-US"/>
                    </a:p>
                  </a:txBody>
                  <a:tcPr/>
                </a:tc>
                <a:tc rowSpan="2">
                  <a:txBody>
                    <a:bodyPr/>
                    <a:lstStyle/>
                    <a:p>
                      <a:pPr marL="0" marR="0">
                        <a:lnSpc>
                          <a:spcPct val="107000"/>
                        </a:lnSpc>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6028" marR="36028" marT="0" marB="0"/>
                </a:tc>
                <a:tc vMerge="1">
                  <a:txBody>
                    <a:bodyPr/>
                    <a:lstStyle/>
                    <a:p>
                      <a:endParaRPr lang="en-US"/>
                    </a:p>
                  </a:txBody>
                  <a:tcPr/>
                </a:tc>
                <a:tc>
                  <a:txBody>
                    <a:bodyPr/>
                    <a:lstStyle/>
                    <a:p>
                      <a:pPr algn="l" fontAlgn="b"/>
                      <a:r>
                        <a:rPr lang="en-US" sz="1600" u="none" strike="noStrike">
                          <a:effectLst/>
                        </a:rPr>
                        <a:t>Hydro-technics</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marL="0" marR="0">
                        <a:lnSpc>
                          <a:spcPct val="107000"/>
                        </a:lnSpc>
                        <a:spcBef>
                          <a:spcPts val="0"/>
                        </a:spcBef>
                        <a:spcAft>
                          <a:spcPts val="0"/>
                        </a:spcAft>
                      </a:pPr>
                      <a:r>
                        <a:rPr lang="en-US" sz="1600">
                          <a:effectLst/>
                        </a:rPr>
                        <a:t>2</a:t>
                      </a:r>
                      <a:r>
                        <a:rPr lang="en-US" sz="1600" baseline="30000">
                          <a:effectLst/>
                        </a:rPr>
                        <a:t>nd</a:t>
                      </a:r>
                      <a:r>
                        <a:rPr lang="en-US" sz="1600">
                          <a:effectLst/>
                        </a:rPr>
                        <a:t>/ 4</a:t>
                      </a:r>
                      <a:r>
                        <a:rPr lang="en-US" sz="1600" baseline="30000">
                          <a:effectLst/>
                        </a:rPr>
                        <a:t>th</a:t>
                      </a: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36028" marR="36028" marT="0" marB="0"/>
                </a:tc>
                <a:tc>
                  <a:txBody>
                    <a:bodyPr/>
                    <a:lstStyle/>
                    <a:p>
                      <a:pPr marL="0" marR="0">
                        <a:lnSpc>
                          <a:spcPct val="107000"/>
                        </a:lnSpc>
                        <a:spcBef>
                          <a:spcPts val="0"/>
                        </a:spcBef>
                        <a:spcAft>
                          <a:spcPts val="0"/>
                        </a:spcAft>
                      </a:pPr>
                      <a:r>
                        <a:rPr lang="en-US" sz="1600">
                          <a:effectLst/>
                        </a:rPr>
                        <a:t>6</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36028" marR="36028" marT="0" marB="0"/>
                </a:tc>
                <a:tc>
                  <a:txBody>
                    <a:bodyPr/>
                    <a:lstStyle/>
                    <a:p>
                      <a:pPr marL="0" marR="0">
                        <a:lnSpc>
                          <a:spcPct val="107000"/>
                        </a:lnSpc>
                        <a:spcBef>
                          <a:spcPts val="0"/>
                        </a:spcBef>
                        <a:spcAft>
                          <a:spcPts val="0"/>
                        </a:spcAft>
                      </a:pPr>
                      <a:r>
                        <a:rPr lang="en-US" sz="1600" dirty="0">
                          <a:effectLst/>
                        </a:rPr>
                        <a:t>M</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6028" marR="36028" marT="0" marB="0"/>
                </a:tc>
                <a:extLst>
                  <a:ext uri="{0D108BD9-81ED-4DB2-BD59-A6C34878D82A}">
                    <a16:rowId xmlns:a16="http://schemas.microsoft.com/office/drawing/2014/main" val="1756295502"/>
                  </a:ext>
                </a:extLst>
              </a:tr>
              <a:tr h="236216">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pPr marL="0" marR="0">
                        <a:lnSpc>
                          <a:spcPct val="107000"/>
                        </a:lnSpc>
                        <a:spcBef>
                          <a:spcPts val="0"/>
                        </a:spcBef>
                        <a:spcAft>
                          <a:spcPts val="0"/>
                        </a:spcAft>
                      </a:pP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36028" marR="36028" marT="0" marB="0"/>
                </a:tc>
                <a:tc vMerge="1">
                  <a:txBody>
                    <a:bodyPr/>
                    <a:lstStyle/>
                    <a:p>
                      <a:endParaRPr lang="en-US"/>
                    </a:p>
                  </a:txBody>
                  <a:tcPr/>
                </a:tc>
                <a:tc rowSpan="2">
                  <a:txBody>
                    <a:bodyPr/>
                    <a:lstStyle/>
                    <a:p>
                      <a:pPr algn="l" fontAlgn="b"/>
                      <a:r>
                        <a:rPr lang="en-US" sz="1600" u="none" strike="noStrike" dirty="0">
                          <a:effectLst/>
                        </a:rPr>
                        <a:t>Hydro-technical infrastructure systems</a:t>
                      </a:r>
                      <a:endParaRPr lang="en-US" sz="1600" b="0" i="0" u="none" strike="noStrike" dirty="0">
                        <a:solidFill>
                          <a:srgbClr val="000000"/>
                        </a:solidFill>
                        <a:effectLst/>
                        <a:latin typeface="Calibri" panose="020F0502020204030204" pitchFamily="34" charset="0"/>
                      </a:endParaRPr>
                    </a:p>
                  </a:txBody>
                  <a:tcPr marL="7620" marR="7620" marT="7620" marB="0" anchor="b"/>
                </a:tc>
                <a:tc rowSpan="2">
                  <a:txBody>
                    <a:bodyPr/>
                    <a:lstStyle/>
                    <a:p>
                      <a:pPr marL="0" marR="0">
                        <a:lnSpc>
                          <a:spcPct val="107000"/>
                        </a:lnSpc>
                        <a:spcBef>
                          <a:spcPts val="0"/>
                        </a:spcBef>
                        <a:spcAft>
                          <a:spcPts val="0"/>
                        </a:spcAft>
                      </a:pPr>
                      <a:r>
                        <a:rPr lang="en-US" sz="1600">
                          <a:effectLst/>
                        </a:rPr>
                        <a:t>3</a:t>
                      </a:r>
                      <a:r>
                        <a:rPr lang="en-US" sz="1600" baseline="30000">
                          <a:effectLst/>
                        </a:rPr>
                        <a:t>rd</a:t>
                      </a:r>
                      <a:r>
                        <a:rPr lang="en-US" sz="1600">
                          <a:effectLst/>
                        </a:rPr>
                        <a:t>/5</a:t>
                      </a:r>
                      <a:r>
                        <a:rPr lang="en-US" sz="1600" baseline="30000">
                          <a:effectLst/>
                        </a:rPr>
                        <a:t>th</a:t>
                      </a: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36028" marR="36028" marT="0" marB="0"/>
                </a:tc>
                <a:tc rowSpan="2">
                  <a:txBody>
                    <a:bodyPr/>
                    <a:lstStyle/>
                    <a:p>
                      <a:pPr marL="0" marR="0">
                        <a:lnSpc>
                          <a:spcPct val="107000"/>
                        </a:lnSpc>
                        <a:spcBef>
                          <a:spcPts val="0"/>
                        </a:spcBef>
                        <a:spcAft>
                          <a:spcPts val="0"/>
                        </a:spcAft>
                      </a:pPr>
                      <a:r>
                        <a:rPr lang="en-US" sz="1600">
                          <a:effectLst/>
                        </a:rPr>
                        <a:t>2</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36028" marR="36028" marT="0" marB="0"/>
                </a:tc>
                <a:tc rowSpan="2">
                  <a:txBody>
                    <a:bodyPr/>
                    <a:lstStyle/>
                    <a:p>
                      <a:pPr marL="0" marR="0">
                        <a:lnSpc>
                          <a:spcPct val="107000"/>
                        </a:lnSpc>
                        <a:spcBef>
                          <a:spcPts val="0"/>
                        </a:spcBef>
                        <a:spcAft>
                          <a:spcPts val="0"/>
                        </a:spcAft>
                      </a:pPr>
                      <a:r>
                        <a:rPr lang="en-US" sz="1600" dirty="0">
                          <a:effectLst/>
                        </a:rPr>
                        <a:t>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6028" marR="36028" marT="0" marB="0"/>
                </a:tc>
                <a:extLst>
                  <a:ext uri="{0D108BD9-81ED-4DB2-BD59-A6C34878D82A}">
                    <a16:rowId xmlns:a16="http://schemas.microsoft.com/office/drawing/2014/main" val="3106215517"/>
                  </a:ext>
                </a:extLst>
              </a:tr>
              <a:tr h="336645">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nSpc>
                          <a:spcPct val="107000"/>
                        </a:lnSpc>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6028" marR="36028" marT="0" marB="0"/>
                </a:tc>
                <a:tc vMerge="1">
                  <a:txBody>
                    <a:bodyPr/>
                    <a:lstStyle/>
                    <a:p>
                      <a:endParaRPr lang="en-US"/>
                    </a:p>
                  </a:txBody>
                  <a:tcPr/>
                </a:tc>
                <a:tc vMerge="1">
                  <a:txBody>
                    <a:bodyPr/>
                    <a:lstStyle/>
                    <a:p>
                      <a:pPr algn="l" fontAlgn="b"/>
                      <a:endParaRPr lang="en-US" sz="1100" b="0" i="0" u="none" strike="noStrike" dirty="0">
                        <a:solidFill>
                          <a:srgbClr val="000000"/>
                        </a:solidFill>
                        <a:effectLst/>
                        <a:latin typeface="Calibri" panose="020F0502020204030204" pitchFamily="34" charset="0"/>
                      </a:endParaRPr>
                    </a:p>
                  </a:txBody>
                  <a:tcPr marL="7620" marR="7620" marT="7620" marB="0" anchor="b"/>
                </a:tc>
                <a:tc vMerge="1">
                  <a:txBody>
                    <a:bodyPr/>
                    <a:lstStyle/>
                    <a:p>
                      <a:pPr marL="0" marR="0">
                        <a:lnSpc>
                          <a:spcPct val="107000"/>
                        </a:lnSpc>
                        <a:spcBef>
                          <a:spcPts val="0"/>
                        </a:spcBef>
                        <a:spcAft>
                          <a:spcPts val="0"/>
                        </a:spcAft>
                      </a:pPr>
                      <a:r>
                        <a:rPr lang="en-US" sz="1600">
                          <a:effectLst/>
                        </a:rPr>
                        <a:t>3</a:t>
                      </a:r>
                      <a:r>
                        <a:rPr lang="en-US" sz="1600" baseline="30000">
                          <a:effectLst/>
                        </a:rPr>
                        <a:t>rd</a:t>
                      </a:r>
                      <a:r>
                        <a:rPr lang="en-US" sz="1600">
                          <a:effectLst/>
                        </a:rPr>
                        <a:t>/5</a:t>
                      </a:r>
                      <a:r>
                        <a:rPr lang="en-US" sz="1600" baseline="30000">
                          <a:effectLst/>
                        </a:rPr>
                        <a:t>th</a:t>
                      </a: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36028" marR="36028" marT="0" marB="0"/>
                </a:tc>
                <a:tc vMerge="1">
                  <a:txBody>
                    <a:bodyPr/>
                    <a:lstStyle/>
                    <a:p>
                      <a:pPr marL="0" marR="0">
                        <a:lnSpc>
                          <a:spcPct val="107000"/>
                        </a:lnSpc>
                        <a:spcBef>
                          <a:spcPts val="0"/>
                        </a:spcBef>
                        <a:spcAft>
                          <a:spcPts val="0"/>
                        </a:spcAft>
                      </a:pPr>
                      <a:r>
                        <a:rPr lang="en-US" sz="1600">
                          <a:effectLst/>
                        </a:rPr>
                        <a:t>2</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36028" marR="36028" marT="0" marB="0"/>
                </a:tc>
                <a:tc vMerge="1">
                  <a:txBody>
                    <a:bodyPr/>
                    <a:lstStyle/>
                    <a:p>
                      <a:pPr marL="0" marR="0">
                        <a:lnSpc>
                          <a:spcPct val="107000"/>
                        </a:lnSpc>
                        <a:spcBef>
                          <a:spcPts val="0"/>
                        </a:spcBef>
                        <a:spcAft>
                          <a:spcPts val="0"/>
                        </a:spcAft>
                      </a:pPr>
                      <a:r>
                        <a:rPr lang="en-US" sz="1600" dirty="0">
                          <a:effectLst/>
                        </a:rPr>
                        <a:t>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6028" marR="36028" marT="0" marB="0"/>
                </a:tc>
                <a:extLst>
                  <a:ext uri="{0D108BD9-81ED-4DB2-BD59-A6C34878D82A}">
                    <a16:rowId xmlns:a16="http://schemas.microsoft.com/office/drawing/2014/main" val="3239832850"/>
                  </a:ext>
                </a:extLst>
              </a:tr>
              <a:tr h="600970">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nSpc>
                          <a:spcPct val="107000"/>
                        </a:lnSpc>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36028" marR="36028" marT="0" marB="0"/>
                </a:tc>
                <a:tc>
                  <a:txBody>
                    <a:bodyPr/>
                    <a:lstStyle/>
                    <a:p>
                      <a:pPr marL="0" marR="0">
                        <a:lnSpc>
                          <a:spcPct val="107000"/>
                        </a:lnSpc>
                        <a:spcBef>
                          <a:spcPts val="0"/>
                        </a:spcBef>
                        <a:spcAft>
                          <a:spcPts val="0"/>
                        </a:spcAft>
                      </a:pPr>
                      <a:r>
                        <a:rPr lang="en-US" sz="1600">
                          <a:effectLst/>
                        </a:rPr>
                        <a:t>Master</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36028" marR="36028" marT="0" marB="0"/>
                </a:tc>
                <a:tc>
                  <a:txBody>
                    <a:bodyPr/>
                    <a:lstStyle/>
                    <a:p>
                      <a:pPr algn="l" fontAlgn="b"/>
                      <a:r>
                        <a:rPr lang="en-US" sz="1600" u="none" strike="noStrike" dirty="0">
                          <a:effectLst/>
                        </a:rPr>
                        <a:t>Design of Hydraulic Structures</a:t>
                      </a:r>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marL="0" marR="0">
                        <a:lnSpc>
                          <a:spcPct val="107000"/>
                        </a:lnSpc>
                        <a:spcBef>
                          <a:spcPts val="0"/>
                        </a:spcBef>
                        <a:spcAft>
                          <a:spcPts val="0"/>
                        </a:spcAft>
                      </a:pPr>
                      <a:r>
                        <a:rPr lang="en-US" sz="1600">
                          <a:effectLst/>
                        </a:rPr>
                        <a:t>1st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36028" marR="36028" marT="0" marB="0"/>
                </a:tc>
                <a:tc>
                  <a:txBody>
                    <a:bodyPr/>
                    <a:lstStyle/>
                    <a:p>
                      <a:pPr marL="0" marR="0">
                        <a:lnSpc>
                          <a:spcPct val="107000"/>
                        </a:lnSpc>
                        <a:spcBef>
                          <a:spcPts val="0"/>
                        </a:spcBef>
                        <a:spcAft>
                          <a:spcPts val="0"/>
                        </a:spcAft>
                      </a:pPr>
                      <a:r>
                        <a:rPr lang="en-US" sz="1600">
                          <a:effectLst/>
                        </a:rPr>
                        <a:t>6</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36028" marR="36028" marT="0" marB="0"/>
                </a:tc>
                <a:tc>
                  <a:txBody>
                    <a:bodyPr/>
                    <a:lstStyle/>
                    <a:p>
                      <a:pPr marL="0" marR="0">
                        <a:lnSpc>
                          <a:spcPct val="107000"/>
                        </a:lnSpc>
                        <a:spcBef>
                          <a:spcPts val="0"/>
                        </a:spcBef>
                        <a:spcAft>
                          <a:spcPts val="0"/>
                        </a:spcAft>
                      </a:pPr>
                      <a:r>
                        <a:rPr lang="en-US" sz="1600" dirty="0">
                          <a:effectLst/>
                        </a:rPr>
                        <a:t>M</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6028" marR="36028" marT="0" marB="0"/>
                </a:tc>
                <a:extLst>
                  <a:ext uri="{0D108BD9-81ED-4DB2-BD59-A6C34878D82A}">
                    <a16:rowId xmlns:a16="http://schemas.microsoft.com/office/drawing/2014/main" val="2916463822"/>
                  </a:ext>
                </a:extLst>
              </a:tr>
              <a:tr h="1247772">
                <a:tc>
                  <a:txBody>
                    <a:bodyPr/>
                    <a:lstStyle/>
                    <a:p>
                      <a:pPr marL="0" marR="0">
                        <a:lnSpc>
                          <a:spcPct val="107000"/>
                        </a:lnSpc>
                        <a:spcBef>
                          <a:spcPts val="0"/>
                        </a:spcBef>
                        <a:spcAft>
                          <a:spcPts val="0"/>
                        </a:spcAft>
                      </a:pPr>
                      <a:r>
                        <a:rPr lang="en-US" sz="1600">
                          <a:effectLst/>
                        </a:rPr>
                        <a:t>2</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36028" marR="36028" marT="0" marB="0"/>
                </a:tc>
                <a:tc>
                  <a:txBody>
                    <a:bodyPr/>
                    <a:lstStyle/>
                    <a:p>
                      <a:pPr marL="0" marR="0">
                        <a:lnSpc>
                          <a:spcPct val="107000"/>
                        </a:lnSpc>
                        <a:spcBef>
                          <a:spcPts val="0"/>
                        </a:spcBef>
                        <a:spcAft>
                          <a:spcPts val="0"/>
                        </a:spcAft>
                      </a:pPr>
                      <a:r>
                        <a:rPr lang="en-US" sz="1600" dirty="0">
                          <a:effectLst/>
                        </a:rPr>
                        <a:t>University of Montenegro/</a:t>
                      </a:r>
                    </a:p>
                    <a:p>
                      <a:pPr marL="0" marR="0">
                        <a:lnSpc>
                          <a:spcPct val="107000"/>
                        </a:lnSpc>
                        <a:spcBef>
                          <a:spcPts val="0"/>
                        </a:spcBef>
                        <a:spcAft>
                          <a:spcPts val="0"/>
                        </a:spcAft>
                      </a:pPr>
                      <a:r>
                        <a:rPr lang="en-US" sz="1600" dirty="0">
                          <a:effectLst/>
                        </a:rPr>
                        <a:t>Faculty of Civil Engineering</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6028" marR="36028" marT="0" marB="0"/>
                </a:tc>
                <a:tc>
                  <a:txBody>
                    <a:bodyPr/>
                    <a:lstStyle/>
                    <a:p>
                      <a:pPr marL="0" marR="0">
                        <a:lnSpc>
                          <a:spcPct val="107000"/>
                        </a:lnSpc>
                        <a:spcBef>
                          <a:spcPts val="0"/>
                        </a:spcBef>
                        <a:spcAft>
                          <a:spcPts val="0"/>
                        </a:spcAft>
                      </a:pPr>
                      <a:r>
                        <a:rPr lang="en-US" sz="1600">
                          <a:effectLst/>
                        </a:rPr>
                        <a:t>Montenegro</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36028" marR="36028" marT="0" marB="0"/>
                </a:tc>
                <a:tc>
                  <a:txBody>
                    <a:bodyPr/>
                    <a:lstStyle/>
                    <a:p>
                      <a:pPr marL="0" marR="0">
                        <a:lnSpc>
                          <a:spcPct val="107000"/>
                        </a:lnSpc>
                        <a:spcBef>
                          <a:spcPts val="0"/>
                        </a:spcBef>
                        <a:spcAft>
                          <a:spcPts val="0"/>
                        </a:spcAft>
                      </a:pPr>
                      <a:r>
                        <a:rPr lang="en-US" sz="1600">
                          <a:effectLst/>
                        </a:rPr>
                        <a:t>3+2</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36028" marR="36028" marT="0" marB="0"/>
                </a:tc>
                <a:tc>
                  <a:txBody>
                    <a:bodyPr/>
                    <a:lstStyle/>
                    <a:p>
                      <a:pPr marL="0" marR="0">
                        <a:lnSpc>
                          <a:spcPct val="107000"/>
                        </a:lnSpc>
                        <a:spcBef>
                          <a:spcPts val="0"/>
                        </a:spcBef>
                        <a:spcAft>
                          <a:spcPts val="0"/>
                        </a:spcAft>
                      </a:pPr>
                      <a:r>
                        <a:rPr lang="en-US" sz="1600" dirty="0">
                          <a:effectLst/>
                        </a:rPr>
                        <a:t>Master</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6028" marR="36028" marT="0" marB="0"/>
                </a:tc>
                <a:tc>
                  <a:txBody>
                    <a:bodyPr/>
                    <a:lstStyle/>
                    <a:p>
                      <a:pPr algn="l" fontAlgn="b"/>
                      <a:r>
                        <a:rPr lang="en-US" sz="1600" u="none" strike="noStrike" dirty="0">
                          <a:effectLst/>
                        </a:rPr>
                        <a:t>MODULE 2 – WATER ENGINEERING</a:t>
                      </a:r>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marL="0" marR="0">
                        <a:lnSpc>
                          <a:spcPct val="107000"/>
                        </a:lnSpc>
                        <a:spcBef>
                          <a:spcPts val="0"/>
                        </a:spcBef>
                        <a:spcAft>
                          <a:spcPts val="0"/>
                        </a:spcAft>
                      </a:pPr>
                      <a:r>
                        <a:rPr lang="en-US" sz="1600">
                          <a:effectLst/>
                        </a:rPr>
                        <a:t>2 years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36028" marR="36028" marT="0" marB="0"/>
                </a:tc>
                <a:tc>
                  <a:txBody>
                    <a:bodyPr/>
                    <a:lstStyle/>
                    <a:p>
                      <a:pPr marL="0" marR="0">
                        <a:lnSpc>
                          <a:spcPct val="107000"/>
                        </a:lnSpc>
                        <a:spcBef>
                          <a:spcPts val="0"/>
                        </a:spcBef>
                        <a:spcAft>
                          <a:spcPts val="0"/>
                        </a:spcAft>
                      </a:pPr>
                      <a:r>
                        <a:rPr lang="en-US" sz="1600">
                          <a:effectLst/>
                        </a:rPr>
                        <a:t>120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36028" marR="36028" marT="0" marB="0"/>
                </a:tc>
                <a:tc>
                  <a:txBody>
                    <a:bodyPr/>
                    <a:lstStyle/>
                    <a:p>
                      <a:pPr marL="0" marR="0">
                        <a:lnSpc>
                          <a:spcPct val="107000"/>
                        </a:lnSpc>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36028" marR="36028" marT="0" marB="0"/>
                </a:tc>
                <a:extLst>
                  <a:ext uri="{0D108BD9-81ED-4DB2-BD59-A6C34878D82A}">
                    <a16:rowId xmlns:a16="http://schemas.microsoft.com/office/drawing/2014/main" val="866812467"/>
                  </a:ext>
                </a:extLst>
              </a:tr>
              <a:tr h="1493813">
                <a:tc>
                  <a:txBody>
                    <a:bodyPr/>
                    <a:lstStyle/>
                    <a:p>
                      <a:pPr marL="0" marR="0">
                        <a:lnSpc>
                          <a:spcPct val="107000"/>
                        </a:lnSpc>
                        <a:spcBef>
                          <a:spcPts val="0"/>
                        </a:spcBef>
                        <a:spcAft>
                          <a:spcPts val="0"/>
                        </a:spcAft>
                      </a:pPr>
                      <a:r>
                        <a:rPr lang="el-GR" sz="1600" dirty="0">
                          <a:effectLst/>
                        </a:rPr>
                        <a:t>3</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6028" marR="36028" marT="0" marB="0"/>
                </a:tc>
                <a:tc>
                  <a:txBody>
                    <a:bodyPr/>
                    <a:lstStyle/>
                    <a:p>
                      <a:pPr marL="0" marR="0">
                        <a:lnSpc>
                          <a:spcPct val="107000"/>
                        </a:lnSpc>
                        <a:spcBef>
                          <a:spcPts val="0"/>
                        </a:spcBef>
                        <a:spcAft>
                          <a:spcPts val="0"/>
                        </a:spcAft>
                      </a:pPr>
                      <a:r>
                        <a:rPr lang="en-US" sz="1600" dirty="0">
                          <a:effectLst/>
                        </a:rPr>
                        <a:t>University of Novi Sad/ </a:t>
                      </a:r>
                    </a:p>
                    <a:p>
                      <a:pPr marL="0" marR="0">
                        <a:lnSpc>
                          <a:spcPct val="107000"/>
                        </a:lnSpc>
                        <a:spcBef>
                          <a:spcPts val="0"/>
                        </a:spcBef>
                        <a:spcAft>
                          <a:spcPts val="0"/>
                        </a:spcAft>
                      </a:pPr>
                      <a:r>
                        <a:rPr lang="en-US" sz="1600" dirty="0">
                          <a:effectLst/>
                        </a:rPr>
                        <a:t>Faculty of Technical Sciences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6028" marR="36028" marT="0" marB="0"/>
                </a:tc>
                <a:tc>
                  <a:txBody>
                    <a:bodyPr/>
                    <a:lstStyle/>
                    <a:p>
                      <a:pPr marL="0" marR="0">
                        <a:lnSpc>
                          <a:spcPct val="107000"/>
                        </a:lnSpc>
                        <a:spcBef>
                          <a:spcPts val="0"/>
                        </a:spcBef>
                        <a:spcAft>
                          <a:spcPts val="0"/>
                        </a:spcAft>
                      </a:pPr>
                      <a:r>
                        <a:rPr lang="en-US" sz="1600" dirty="0">
                          <a:effectLst/>
                        </a:rPr>
                        <a:t>Serbia</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6028" marR="36028" marT="0" marB="0"/>
                </a:tc>
                <a:tc>
                  <a:txBody>
                    <a:bodyPr/>
                    <a:lstStyle/>
                    <a:p>
                      <a:pPr marL="0" marR="0">
                        <a:lnSpc>
                          <a:spcPct val="107000"/>
                        </a:lnSpc>
                        <a:spcBef>
                          <a:spcPts val="0"/>
                        </a:spcBef>
                        <a:spcAft>
                          <a:spcPts val="0"/>
                        </a:spcAft>
                      </a:pPr>
                      <a:r>
                        <a:rPr lang="en-US" sz="1600" dirty="0">
                          <a:effectLst/>
                        </a:rPr>
                        <a:t> 4+1</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6028" marR="36028" marT="0" marB="0"/>
                </a:tc>
                <a:tc>
                  <a:txBody>
                    <a:bodyPr/>
                    <a:lstStyle/>
                    <a:p>
                      <a:pPr marL="0" marR="0">
                        <a:lnSpc>
                          <a:spcPct val="107000"/>
                        </a:lnSpc>
                        <a:spcBef>
                          <a:spcPts val="0"/>
                        </a:spcBef>
                        <a:spcAft>
                          <a:spcPts val="0"/>
                        </a:spcAft>
                      </a:pPr>
                      <a:r>
                        <a:rPr lang="en-US" sz="1600" dirty="0">
                          <a:effectLst/>
                        </a:rPr>
                        <a:t>Master</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6028" marR="36028" marT="0" marB="0"/>
                </a:tc>
                <a:tc>
                  <a:txBody>
                    <a:bodyPr/>
                    <a:lstStyle/>
                    <a:p>
                      <a:pPr algn="l" fontAlgn="b"/>
                      <a:r>
                        <a:rPr lang="en-US" sz="1600" u="none" strike="noStrike" dirty="0">
                          <a:effectLst/>
                        </a:rPr>
                        <a:t>Water Treatment and Protection Engineering</a:t>
                      </a:r>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marL="0" marR="0">
                        <a:lnSpc>
                          <a:spcPct val="107000"/>
                        </a:lnSpc>
                        <a:spcBef>
                          <a:spcPts val="0"/>
                        </a:spcBef>
                        <a:spcAft>
                          <a:spcPts val="0"/>
                        </a:spcAft>
                      </a:pPr>
                      <a:r>
                        <a:rPr lang="en-US" sz="1600" dirty="0">
                          <a:effectLst/>
                        </a:rPr>
                        <a:t>2 years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6028" marR="36028" marT="0" marB="0"/>
                </a:tc>
                <a:tc>
                  <a:txBody>
                    <a:bodyPr/>
                    <a:lstStyle/>
                    <a:p>
                      <a:pPr marL="0" marR="0">
                        <a:lnSpc>
                          <a:spcPct val="107000"/>
                        </a:lnSpc>
                        <a:spcBef>
                          <a:spcPts val="0"/>
                        </a:spcBef>
                        <a:spcAft>
                          <a:spcPts val="0"/>
                        </a:spcAft>
                      </a:pPr>
                      <a:r>
                        <a:rPr lang="en-US" sz="1600" dirty="0">
                          <a:effectLst/>
                        </a:rPr>
                        <a:t>120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6028" marR="36028" marT="0" marB="0"/>
                </a:tc>
                <a:tc>
                  <a:txBody>
                    <a:bodyPr/>
                    <a:lstStyle/>
                    <a:p>
                      <a:pPr marL="0" marR="0">
                        <a:lnSpc>
                          <a:spcPct val="107000"/>
                        </a:lnSpc>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6028" marR="36028" marT="0" marB="0"/>
                </a:tc>
                <a:extLst>
                  <a:ext uri="{0D108BD9-81ED-4DB2-BD59-A6C34878D82A}">
                    <a16:rowId xmlns:a16="http://schemas.microsoft.com/office/drawing/2014/main" val="711218646"/>
                  </a:ext>
                </a:extLst>
              </a:tr>
            </a:tbl>
          </a:graphicData>
        </a:graphic>
      </p:graphicFrame>
    </p:spTree>
    <p:extLst>
      <p:ext uri="{BB962C8B-B14F-4D97-AF65-F5344CB8AC3E}">
        <p14:creationId xmlns:p14="http://schemas.microsoft.com/office/powerpoint/2010/main" val="16070886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management </a:t>
            </a:r>
          </a:p>
          <a:p>
            <a:r>
              <a:rPr lang="en-US" sz="1600" dirty="0">
                <a:solidFill>
                  <a:schemeClr val="bg1"/>
                </a:solidFill>
              </a:rPr>
              <a:t>for 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9" name="Subtitle 2">
            <a:extLst>
              <a:ext uri="{FF2B5EF4-FFF2-40B4-BE49-F238E27FC236}">
                <a16:creationId xmlns:a16="http://schemas.microsoft.com/office/drawing/2014/main" id="{2E13D131-A72F-49C2-A690-7E4C67DCF240}"/>
              </a:ext>
            </a:extLst>
          </p:cNvPr>
          <p:cNvSpPr txBox="1">
            <a:spLocks/>
          </p:cNvSpPr>
          <p:nvPr/>
        </p:nvSpPr>
        <p:spPr>
          <a:xfrm>
            <a:off x="650273" y="769430"/>
            <a:ext cx="7843454" cy="507910"/>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u="sng" dirty="0"/>
              <a:t>WP2</a:t>
            </a:r>
            <a:r>
              <a:rPr lang="el-GR" sz="2000" b="1" u="sng" dirty="0"/>
              <a:t>: </a:t>
            </a:r>
            <a:r>
              <a:rPr lang="en-US" sz="2000" b="1" u="sng" dirty="0"/>
              <a:t>Development of competence-based curricula aligned with EU trends</a:t>
            </a:r>
            <a:endParaRPr lang="bs-Latn-BA" sz="2000" b="1" u="sng" dirty="0">
              <a:solidFill>
                <a:schemeClr val="accent1">
                  <a:lumMod val="75000"/>
                </a:schemeClr>
              </a:solidFill>
              <a:effectLst>
                <a:outerShdw blurRad="38100" dist="38100" dir="2700000" algn="tl">
                  <a:srgbClr val="000000">
                    <a:alpha val="43137"/>
                  </a:srgbClr>
                </a:outerShdw>
              </a:effectLst>
              <a:latin typeface="Calibri Light" pitchFamily="34" charset="0"/>
              <a:cs typeface="Calibri Light" pitchFamily="34" charset="0"/>
            </a:endParaRPr>
          </a:p>
        </p:txBody>
      </p:sp>
      <p:graphicFrame>
        <p:nvGraphicFramePr>
          <p:cNvPr id="2" name="Table 1">
            <a:extLst>
              <a:ext uri="{FF2B5EF4-FFF2-40B4-BE49-F238E27FC236}">
                <a16:creationId xmlns:a16="http://schemas.microsoft.com/office/drawing/2014/main" id="{84B38EEE-BD72-4133-8393-28073D403579}"/>
              </a:ext>
            </a:extLst>
          </p:cNvPr>
          <p:cNvGraphicFramePr>
            <a:graphicFrameLocks noGrp="1"/>
          </p:cNvGraphicFramePr>
          <p:nvPr>
            <p:extLst>
              <p:ext uri="{D42A27DB-BD31-4B8C-83A1-F6EECF244321}">
                <p14:modId xmlns:p14="http://schemas.microsoft.com/office/powerpoint/2010/main" val="4280809042"/>
              </p:ext>
            </p:extLst>
          </p:nvPr>
        </p:nvGraphicFramePr>
        <p:xfrm>
          <a:off x="-1367" y="1190629"/>
          <a:ext cx="9149850" cy="5667373"/>
        </p:xfrm>
        <a:graphic>
          <a:graphicData uri="http://schemas.openxmlformats.org/drawingml/2006/table">
            <a:tbl>
              <a:tblPr firstRow="1" firstCol="1" bandRow="1">
                <a:tableStyleId>{46F890A9-2807-4EBB-B81D-B2AA78EC7F39}</a:tableStyleId>
              </a:tblPr>
              <a:tblGrid>
                <a:gridCol w="418752">
                  <a:extLst>
                    <a:ext uri="{9D8B030D-6E8A-4147-A177-3AD203B41FA5}">
                      <a16:colId xmlns:a16="http://schemas.microsoft.com/office/drawing/2014/main" val="4209049995"/>
                    </a:ext>
                  </a:extLst>
                </a:gridCol>
                <a:gridCol w="1347660">
                  <a:extLst>
                    <a:ext uri="{9D8B030D-6E8A-4147-A177-3AD203B41FA5}">
                      <a16:colId xmlns:a16="http://schemas.microsoft.com/office/drawing/2014/main" val="2050615399"/>
                    </a:ext>
                  </a:extLst>
                </a:gridCol>
                <a:gridCol w="819898">
                  <a:extLst>
                    <a:ext uri="{9D8B030D-6E8A-4147-A177-3AD203B41FA5}">
                      <a16:colId xmlns:a16="http://schemas.microsoft.com/office/drawing/2014/main" val="3881676238"/>
                    </a:ext>
                  </a:extLst>
                </a:gridCol>
                <a:gridCol w="920257">
                  <a:extLst>
                    <a:ext uri="{9D8B030D-6E8A-4147-A177-3AD203B41FA5}">
                      <a16:colId xmlns:a16="http://schemas.microsoft.com/office/drawing/2014/main" val="4055033701"/>
                    </a:ext>
                  </a:extLst>
                </a:gridCol>
                <a:gridCol w="990600">
                  <a:extLst>
                    <a:ext uri="{9D8B030D-6E8A-4147-A177-3AD203B41FA5}">
                      <a16:colId xmlns:a16="http://schemas.microsoft.com/office/drawing/2014/main" val="4007477852"/>
                    </a:ext>
                  </a:extLst>
                </a:gridCol>
                <a:gridCol w="2514600">
                  <a:extLst>
                    <a:ext uri="{9D8B030D-6E8A-4147-A177-3AD203B41FA5}">
                      <a16:colId xmlns:a16="http://schemas.microsoft.com/office/drawing/2014/main" val="3831594684"/>
                    </a:ext>
                  </a:extLst>
                </a:gridCol>
                <a:gridCol w="816877">
                  <a:extLst>
                    <a:ext uri="{9D8B030D-6E8A-4147-A177-3AD203B41FA5}">
                      <a16:colId xmlns:a16="http://schemas.microsoft.com/office/drawing/2014/main" val="2440048694"/>
                    </a:ext>
                  </a:extLst>
                </a:gridCol>
                <a:gridCol w="660603">
                  <a:extLst>
                    <a:ext uri="{9D8B030D-6E8A-4147-A177-3AD203B41FA5}">
                      <a16:colId xmlns:a16="http://schemas.microsoft.com/office/drawing/2014/main" val="3119929140"/>
                    </a:ext>
                  </a:extLst>
                </a:gridCol>
                <a:gridCol w="660603">
                  <a:extLst>
                    <a:ext uri="{9D8B030D-6E8A-4147-A177-3AD203B41FA5}">
                      <a16:colId xmlns:a16="http://schemas.microsoft.com/office/drawing/2014/main" val="750433981"/>
                    </a:ext>
                  </a:extLst>
                </a:gridCol>
              </a:tblGrid>
              <a:tr h="483742">
                <a:tc>
                  <a:txBody>
                    <a:bodyPr/>
                    <a:lstStyle/>
                    <a:p>
                      <a:pPr marL="0" marR="0">
                        <a:lnSpc>
                          <a:spcPct val="107000"/>
                        </a:lnSpc>
                        <a:spcBef>
                          <a:spcPts val="0"/>
                        </a:spcBef>
                        <a:spcAft>
                          <a:spcPts val="0"/>
                        </a:spcAft>
                      </a:pPr>
                      <a:r>
                        <a:rPr lang="en-US" sz="1500" dirty="0">
                          <a:effectLst/>
                          <a:latin typeface="+mn-lt"/>
                        </a:rPr>
                        <a:t>A/A</a:t>
                      </a:r>
                      <a:endParaRPr lang="en-US" sz="1500" dirty="0">
                        <a:effectLst/>
                        <a:latin typeface="+mn-lt"/>
                        <a:ea typeface="Calibri" panose="020F0502020204030204" pitchFamily="34" charset="0"/>
                        <a:cs typeface="Times New Roman" panose="02020603050405020304" pitchFamily="18" charset="0"/>
                      </a:endParaRPr>
                    </a:p>
                  </a:txBody>
                  <a:tcPr marL="36028" marR="36028" marT="0" marB="0"/>
                </a:tc>
                <a:tc>
                  <a:txBody>
                    <a:bodyPr/>
                    <a:lstStyle/>
                    <a:p>
                      <a:pPr marL="0" marR="0">
                        <a:lnSpc>
                          <a:spcPct val="107000"/>
                        </a:lnSpc>
                        <a:spcBef>
                          <a:spcPts val="0"/>
                        </a:spcBef>
                        <a:spcAft>
                          <a:spcPts val="0"/>
                        </a:spcAft>
                      </a:pPr>
                      <a:r>
                        <a:rPr lang="en-US" sz="1500" dirty="0">
                          <a:effectLst/>
                          <a:latin typeface="+mn-lt"/>
                        </a:rPr>
                        <a:t>Institution</a:t>
                      </a:r>
                      <a:endParaRPr lang="en-US" sz="1500" dirty="0">
                        <a:effectLst/>
                        <a:latin typeface="+mn-lt"/>
                        <a:ea typeface="Calibri" panose="020F0502020204030204" pitchFamily="34" charset="0"/>
                        <a:cs typeface="Times New Roman" panose="02020603050405020304" pitchFamily="18" charset="0"/>
                      </a:endParaRPr>
                    </a:p>
                  </a:txBody>
                  <a:tcPr marL="36028" marR="36028" marT="0" marB="0"/>
                </a:tc>
                <a:tc>
                  <a:txBody>
                    <a:bodyPr/>
                    <a:lstStyle/>
                    <a:p>
                      <a:pPr marL="0" marR="0">
                        <a:lnSpc>
                          <a:spcPct val="107000"/>
                        </a:lnSpc>
                        <a:spcBef>
                          <a:spcPts val="0"/>
                        </a:spcBef>
                        <a:spcAft>
                          <a:spcPts val="0"/>
                        </a:spcAft>
                      </a:pPr>
                      <a:r>
                        <a:rPr lang="en-US" sz="1500">
                          <a:effectLst/>
                          <a:latin typeface="+mn-lt"/>
                        </a:rPr>
                        <a:t>Country</a:t>
                      </a:r>
                      <a:endParaRPr lang="en-US" sz="1500">
                        <a:effectLst/>
                        <a:latin typeface="+mn-lt"/>
                        <a:ea typeface="Calibri" panose="020F0502020204030204" pitchFamily="34" charset="0"/>
                        <a:cs typeface="Times New Roman" panose="02020603050405020304" pitchFamily="18" charset="0"/>
                      </a:endParaRPr>
                    </a:p>
                  </a:txBody>
                  <a:tcPr marL="36028" marR="36028" marT="0" marB="0"/>
                </a:tc>
                <a:tc>
                  <a:txBody>
                    <a:bodyPr/>
                    <a:lstStyle/>
                    <a:p>
                      <a:pPr marL="0" marR="0">
                        <a:lnSpc>
                          <a:spcPct val="107000"/>
                        </a:lnSpc>
                        <a:spcBef>
                          <a:spcPts val="0"/>
                        </a:spcBef>
                        <a:spcAft>
                          <a:spcPts val="0"/>
                        </a:spcAft>
                      </a:pPr>
                      <a:r>
                        <a:rPr lang="en-US" sz="1500">
                          <a:effectLst/>
                          <a:latin typeface="+mn-lt"/>
                        </a:rPr>
                        <a:t>Studying system</a:t>
                      </a:r>
                      <a:endParaRPr lang="en-US" sz="1500">
                        <a:effectLst/>
                        <a:latin typeface="+mn-lt"/>
                        <a:ea typeface="Calibri" panose="020F0502020204030204" pitchFamily="34" charset="0"/>
                        <a:cs typeface="Times New Roman" panose="02020603050405020304" pitchFamily="18" charset="0"/>
                      </a:endParaRPr>
                    </a:p>
                  </a:txBody>
                  <a:tcPr marL="36028" marR="36028" marT="0" marB="0"/>
                </a:tc>
                <a:tc>
                  <a:txBody>
                    <a:bodyPr/>
                    <a:lstStyle/>
                    <a:p>
                      <a:pPr marL="0" marR="0">
                        <a:lnSpc>
                          <a:spcPct val="107000"/>
                        </a:lnSpc>
                        <a:spcBef>
                          <a:spcPts val="0"/>
                        </a:spcBef>
                        <a:spcAft>
                          <a:spcPts val="0"/>
                        </a:spcAft>
                      </a:pPr>
                      <a:r>
                        <a:rPr lang="en-US" sz="1500">
                          <a:effectLst/>
                          <a:latin typeface="+mn-lt"/>
                        </a:rPr>
                        <a:t>Program</a:t>
                      </a:r>
                      <a:endParaRPr lang="en-US" sz="1500">
                        <a:effectLst/>
                        <a:latin typeface="+mn-lt"/>
                        <a:ea typeface="Calibri" panose="020F0502020204030204" pitchFamily="34" charset="0"/>
                        <a:cs typeface="Times New Roman" panose="02020603050405020304" pitchFamily="18" charset="0"/>
                      </a:endParaRPr>
                    </a:p>
                  </a:txBody>
                  <a:tcPr marL="36028" marR="36028" marT="0" marB="0"/>
                </a:tc>
                <a:tc>
                  <a:txBody>
                    <a:bodyPr/>
                    <a:lstStyle/>
                    <a:p>
                      <a:pPr marL="0" marR="0">
                        <a:lnSpc>
                          <a:spcPct val="107000"/>
                        </a:lnSpc>
                        <a:spcBef>
                          <a:spcPts val="0"/>
                        </a:spcBef>
                        <a:spcAft>
                          <a:spcPts val="0"/>
                        </a:spcAft>
                      </a:pPr>
                      <a:r>
                        <a:rPr lang="en-US" sz="1500">
                          <a:effectLst/>
                          <a:latin typeface="+mn-lt"/>
                        </a:rPr>
                        <a:t>Course</a:t>
                      </a:r>
                      <a:endParaRPr lang="en-US" sz="1500">
                        <a:effectLst/>
                        <a:latin typeface="+mn-lt"/>
                        <a:ea typeface="Calibri" panose="020F0502020204030204" pitchFamily="34" charset="0"/>
                        <a:cs typeface="Times New Roman" panose="02020603050405020304" pitchFamily="18" charset="0"/>
                      </a:endParaRPr>
                    </a:p>
                  </a:txBody>
                  <a:tcPr marL="36028" marR="36028" marT="0" marB="0"/>
                </a:tc>
                <a:tc>
                  <a:txBody>
                    <a:bodyPr/>
                    <a:lstStyle/>
                    <a:p>
                      <a:pPr marL="0" marR="0">
                        <a:lnSpc>
                          <a:spcPct val="107000"/>
                        </a:lnSpc>
                        <a:spcBef>
                          <a:spcPts val="0"/>
                        </a:spcBef>
                        <a:spcAft>
                          <a:spcPts val="0"/>
                        </a:spcAft>
                      </a:pPr>
                      <a:r>
                        <a:rPr lang="en-US" sz="1500">
                          <a:effectLst/>
                          <a:latin typeface="+mn-lt"/>
                        </a:rPr>
                        <a:t>Year/</a:t>
                      </a:r>
                    </a:p>
                    <a:p>
                      <a:pPr marL="0" marR="0">
                        <a:lnSpc>
                          <a:spcPct val="107000"/>
                        </a:lnSpc>
                        <a:spcBef>
                          <a:spcPts val="0"/>
                        </a:spcBef>
                        <a:spcAft>
                          <a:spcPts val="0"/>
                        </a:spcAft>
                      </a:pPr>
                      <a:r>
                        <a:rPr lang="en-US" sz="1500">
                          <a:effectLst/>
                          <a:latin typeface="+mn-lt"/>
                        </a:rPr>
                        <a:t>Semester</a:t>
                      </a:r>
                      <a:endParaRPr lang="en-US" sz="1500">
                        <a:effectLst/>
                        <a:latin typeface="+mn-lt"/>
                        <a:ea typeface="Calibri" panose="020F0502020204030204" pitchFamily="34" charset="0"/>
                        <a:cs typeface="Times New Roman" panose="02020603050405020304" pitchFamily="18" charset="0"/>
                      </a:endParaRPr>
                    </a:p>
                  </a:txBody>
                  <a:tcPr marL="36028" marR="36028" marT="0" marB="0"/>
                </a:tc>
                <a:tc>
                  <a:txBody>
                    <a:bodyPr/>
                    <a:lstStyle/>
                    <a:p>
                      <a:pPr marL="0" marR="0">
                        <a:lnSpc>
                          <a:spcPct val="107000"/>
                        </a:lnSpc>
                        <a:spcBef>
                          <a:spcPts val="0"/>
                        </a:spcBef>
                        <a:spcAft>
                          <a:spcPts val="0"/>
                        </a:spcAft>
                      </a:pPr>
                      <a:r>
                        <a:rPr lang="en-US" sz="1500">
                          <a:effectLst/>
                          <a:latin typeface="+mn-lt"/>
                        </a:rPr>
                        <a:t>ECTS</a:t>
                      </a:r>
                      <a:endParaRPr lang="en-US" sz="1500">
                        <a:effectLst/>
                        <a:latin typeface="+mn-lt"/>
                        <a:ea typeface="Calibri" panose="020F0502020204030204" pitchFamily="34" charset="0"/>
                        <a:cs typeface="Times New Roman" panose="02020603050405020304" pitchFamily="18" charset="0"/>
                      </a:endParaRPr>
                    </a:p>
                  </a:txBody>
                  <a:tcPr marL="36028" marR="36028" marT="0" marB="0"/>
                </a:tc>
                <a:tc>
                  <a:txBody>
                    <a:bodyPr/>
                    <a:lstStyle/>
                    <a:p>
                      <a:pPr marL="0" marR="0">
                        <a:lnSpc>
                          <a:spcPct val="107000"/>
                        </a:lnSpc>
                        <a:spcBef>
                          <a:spcPts val="0"/>
                        </a:spcBef>
                        <a:spcAft>
                          <a:spcPts val="0"/>
                        </a:spcAft>
                      </a:pPr>
                      <a:r>
                        <a:rPr lang="en-US" sz="1500">
                          <a:effectLst/>
                          <a:latin typeface="+mn-lt"/>
                        </a:rPr>
                        <a:t>Type</a:t>
                      </a:r>
                      <a:endParaRPr lang="en-US" sz="1500">
                        <a:effectLst/>
                        <a:latin typeface="+mn-lt"/>
                        <a:ea typeface="Calibri" panose="020F0502020204030204" pitchFamily="34" charset="0"/>
                        <a:cs typeface="Times New Roman" panose="02020603050405020304" pitchFamily="18" charset="0"/>
                      </a:endParaRPr>
                    </a:p>
                  </a:txBody>
                  <a:tcPr marL="36028" marR="36028" marT="0" marB="0"/>
                </a:tc>
                <a:extLst>
                  <a:ext uri="{0D108BD9-81ED-4DB2-BD59-A6C34878D82A}">
                    <a16:rowId xmlns:a16="http://schemas.microsoft.com/office/drawing/2014/main" val="2773849513"/>
                  </a:ext>
                </a:extLst>
              </a:tr>
              <a:tr h="483742">
                <a:tc rowSpan="6">
                  <a:txBody>
                    <a:bodyPr/>
                    <a:lstStyle/>
                    <a:p>
                      <a:pPr marL="0" marR="0">
                        <a:lnSpc>
                          <a:spcPct val="107000"/>
                        </a:lnSpc>
                        <a:spcBef>
                          <a:spcPts val="0"/>
                        </a:spcBef>
                        <a:spcAft>
                          <a:spcPts val="0"/>
                        </a:spcAft>
                      </a:pPr>
                      <a:r>
                        <a:rPr lang="en-US" sz="1500" dirty="0">
                          <a:effectLst/>
                          <a:latin typeface="+mn-lt"/>
                        </a:rPr>
                        <a:t>4</a:t>
                      </a:r>
                      <a:endParaRPr lang="en-US" sz="1500" dirty="0">
                        <a:effectLst/>
                        <a:latin typeface="+mn-lt"/>
                        <a:ea typeface="Calibri" panose="020F0502020204030204" pitchFamily="34" charset="0"/>
                        <a:cs typeface="Times New Roman" panose="02020603050405020304" pitchFamily="18" charset="0"/>
                      </a:endParaRPr>
                    </a:p>
                  </a:txBody>
                  <a:tcPr marL="68580" marR="68580" marT="0" marB="0"/>
                </a:tc>
                <a:tc rowSpan="6">
                  <a:txBody>
                    <a:bodyPr/>
                    <a:lstStyle/>
                    <a:p>
                      <a:pPr marL="0" marR="0">
                        <a:lnSpc>
                          <a:spcPct val="107000"/>
                        </a:lnSpc>
                        <a:spcBef>
                          <a:spcPts val="0"/>
                        </a:spcBef>
                        <a:spcAft>
                          <a:spcPts val="0"/>
                        </a:spcAft>
                      </a:pPr>
                      <a:r>
                        <a:rPr lang="en-US" sz="1500" dirty="0">
                          <a:effectLst/>
                          <a:latin typeface="+mn-lt"/>
                        </a:rPr>
                        <a:t>University of Sarajevo/ </a:t>
                      </a:r>
                    </a:p>
                    <a:p>
                      <a:pPr marL="0" marR="0">
                        <a:lnSpc>
                          <a:spcPct val="107000"/>
                        </a:lnSpc>
                        <a:spcBef>
                          <a:spcPts val="0"/>
                        </a:spcBef>
                        <a:spcAft>
                          <a:spcPts val="0"/>
                        </a:spcAft>
                      </a:pPr>
                      <a:r>
                        <a:rPr lang="en-US" sz="1500" dirty="0">
                          <a:effectLst/>
                          <a:latin typeface="+mn-lt"/>
                        </a:rPr>
                        <a:t>Faculty of Civil Engineering</a:t>
                      </a:r>
                      <a:endParaRPr lang="en-US" sz="1500" dirty="0">
                        <a:effectLst/>
                        <a:latin typeface="+mn-lt"/>
                        <a:ea typeface="Calibri" panose="020F0502020204030204" pitchFamily="34" charset="0"/>
                        <a:cs typeface="Times New Roman" panose="02020603050405020304" pitchFamily="18" charset="0"/>
                      </a:endParaRPr>
                    </a:p>
                  </a:txBody>
                  <a:tcPr marL="68580" marR="68580" marT="0" marB="0"/>
                </a:tc>
                <a:tc rowSpan="6">
                  <a:txBody>
                    <a:bodyPr/>
                    <a:lstStyle/>
                    <a:p>
                      <a:pPr marL="0" marR="0">
                        <a:lnSpc>
                          <a:spcPct val="107000"/>
                        </a:lnSpc>
                        <a:spcBef>
                          <a:spcPts val="0"/>
                        </a:spcBef>
                        <a:spcAft>
                          <a:spcPts val="0"/>
                        </a:spcAft>
                      </a:pPr>
                      <a:r>
                        <a:rPr lang="en-US" sz="1500" dirty="0">
                          <a:effectLst/>
                          <a:latin typeface="+mn-lt"/>
                        </a:rPr>
                        <a:t>Bosnia &amp; Herzegovina</a:t>
                      </a:r>
                      <a:endParaRPr lang="en-US" sz="1500" dirty="0">
                        <a:effectLst/>
                        <a:latin typeface="+mn-lt"/>
                        <a:ea typeface="Calibri" panose="020F0502020204030204" pitchFamily="34" charset="0"/>
                        <a:cs typeface="Times New Roman" panose="02020603050405020304" pitchFamily="18" charset="0"/>
                      </a:endParaRPr>
                    </a:p>
                  </a:txBody>
                  <a:tcPr marL="68580" marR="68580" marT="0" marB="0"/>
                </a:tc>
                <a:tc rowSpan="2">
                  <a:txBody>
                    <a:bodyPr/>
                    <a:lstStyle/>
                    <a:p>
                      <a:pPr marL="0" marR="0">
                        <a:lnSpc>
                          <a:spcPct val="107000"/>
                        </a:lnSpc>
                        <a:spcBef>
                          <a:spcPts val="0"/>
                        </a:spcBef>
                        <a:spcAft>
                          <a:spcPts val="0"/>
                        </a:spcAft>
                      </a:pPr>
                      <a:r>
                        <a:rPr lang="en-US" sz="1500">
                          <a:effectLst/>
                          <a:latin typeface="+mn-lt"/>
                        </a:rPr>
                        <a:t> </a:t>
                      </a:r>
                      <a:endParaRPr lang="en-US" sz="1500">
                        <a:effectLst/>
                        <a:latin typeface="+mn-lt"/>
                        <a:ea typeface="Calibri" panose="020F0502020204030204" pitchFamily="34" charset="0"/>
                        <a:cs typeface="Times New Roman" panose="02020603050405020304" pitchFamily="18" charset="0"/>
                      </a:endParaRPr>
                    </a:p>
                  </a:txBody>
                  <a:tcPr marL="68580" marR="68580" marT="0" marB="0"/>
                </a:tc>
                <a:tc rowSpan="5">
                  <a:txBody>
                    <a:bodyPr/>
                    <a:lstStyle/>
                    <a:p>
                      <a:pPr marL="0" marR="0">
                        <a:lnSpc>
                          <a:spcPct val="107000"/>
                        </a:lnSpc>
                        <a:spcBef>
                          <a:spcPts val="0"/>
                        </a:spcBef>
                        <a:spcAft>
                          <a:spcPts val="0"/>
                        </a:spcAft>
                      </a:pPr>
                      <a:r>
                        <a:rPr lang="en-US" sz="1500" dirty="0">
                          <a:effectLst/>
                          <a:latin typeface="+mn-lt"/>
                        </a:rPr>
                        <a:t>Undergraduate</a:t>
                      </a:r>
                      <a:endParaRPr lang="en-US" sz="15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l" defTabSz="914400" rtl="0" eaLnBrk="1" latinLnBrk="0" hangingPunct="1">
                        <a:lnSpc>
                          <a:spcPct val="107000"/>
                        </a:lnSpc>
                        <a:spcBef>
                          <a:spcPts val="0"/>
                        </a:spcBef>
                        <a:spcAft>
                          <a:spcPts val="0"/>
                        </a:spcAft>
                      </a:pPr>
                      <a:r>
                        <a:rPr lang="en-US" sz="1500" kern="1200" dirty="0">
                          <a:effectLst/>
                          <a:latin typeface="+mn-lt"/>
                        </a:rPr>
                        <a:t>Hydromechanics</a:t>
                      </a:r>
                    </a:p>
                    <a:p>
                      <a:pPr marL="0" marR="0" algn="l" defTabSz="914400" rtl="0" eaLnBrk="1" latinLnBrk="0" hangingPunct="1">
                        <a:lnSpc>
                          <a:spcPct val="107000"/>
                        </a:lnSpc>
                        <a:spcBef>
                          <a:spcPts val="0"/>
                        </a:spcBef>
                        <a:spcAft>
                          <a:spcPts val="0"/>
                        </a:spcAft>
                      </a:pPr>
                      <a:r>
                        <a:rPr lang="en-US" sz="1500" kern="1200" dirty="0">
                          <a:effectLst/>
                          <a:latin typeface="+mn-lt"/>
                        </a:rPr>
                        <a:t> </a:t>
                      </a:r>
                      <a:endParaRPr lang="en-US" sz="1500" kern="1200" dirty="0">
                        <a:solidFill>
                          <a:schemeClr val="dk1"/>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500">
                          <a:effectLst/>
                          <a:latin typeface="+mn-lt"/>
                        </a:rPr>
                        <a:t>2</a:t>
                      </a:r>
                      <a:r>
                        <a:rPr lang="en-US" sz="1500" baseline="30000">
                          <a:effectLst/>
                          <a:latin typeface="+mn-lt"/>
                        </a:rPr>
                        <a:t>nd</a:t>
                      </a:r>
                      <a:r>
                        <a:rPr lang="en-US" sz="1500">
                          <a:effectLst/>
                          <a:latin typeface="+mn-lt"/>
                        </a:rPr>
                        <a:t>/ 3</a:t>
                      </a:r>
                      <a:r>
                        <a:rPr lang="en-US" sz="1500" baseline="30000">
                          <a:effectLst/>
                          <a:latin typeface="+mn-lt"/>
                        </a:rPr>
                        <a:t>rd</a:t>
                      </a:r>
                      <a:r>
                        <a:rPr lang="en-US" sz="1500">
                          <a:effectLst/>
                          <a:latin typeface="+mn-lt"/>
                        </a:rPr>
                        <a:t> </a:t>
                      </a:r>
                      <a:endParaRPr lang="en-US" sz="15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500">
                          <a:effectLst/>
                          <a:latin typeface="+mn-lt"/>
                        </a:rPr>
                        <a:t>6</a:t>
                      </a:r>
                      <a:endParaRPr lang="en-US" sz="15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500" dirty="0">
                          <a:effectLst/>
                          <a:latin typeface="+mn-lt"/>
                        </a:rPr>
                        <a:t>M</a:t>
                      </a:r>
                      <a:endParaRPr lang="en-US" sz="15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71794794"/>
                  </a:ext>
                </a:extLst>
              </a:tr>
              <a:tr h="184571">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pPr marL="0" marR="0">
                        <a:lnSpc>
                          <a:spcPct val="107000"/>
                        </a:lnSpc>
                        <a:spcBef>
                          <a:spcPts val="0"/>
                        </a:spcBef>
                        <a:spcAft>
                          <a:spcPts val="0"/>
                        </a:spcAft>
                      </a:pP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vMerge="1">
                  <a:txBody>
                    <a:bodyPr/>
                    <a:lstStyle/>
                    <a:p>
                      <a:endParaRPr lang="en-US"/>
                    </a:p>
                  </a:txBody>
                  <a:tcPr/>
                </a:tc>
                <a:tc rowSpan="2">
                  <a:txBody>
                    <a:bodyPr/>
                    <a:lstStyle/>
                    <a:p>
                      <a:pPr marL="0" marR="0" algn="l" defTabSz="914400" rtl="0" eaLnBrk="1" latinLnBrk="0" hangingPunct="1">
                        <a:lnSpc>
                          <a:spcPct val="107000"/>
                        </a:lnSpc>
                        <a:spcBef>
                          <a:spcPts val="0"/>
                        </a:spcBef>
                        <a:spcAft>
                          <a:spcPts val="0"/>
                        </a:spcAft>
                      </a:pPr>
                      <a:r>
                        <a:rPr lang="en-US" sz="1500" kern="1200" dirty="0">
                          <a:effectLst/>
                          <a:latin typeface="+mn-lt"/>
                        </a:rPr>
                        <a:t>Engineering hydrology</a:t>
                      </a:r>
                      <a:endParaRPr lang="en-US" sz="1500" kern="1200" dirty="0">
                        <a:solidFill>
                          <a:schemeClr val="dk1"/>
                        </a:solidFill>
                        <a:effectLst/>
                        <a:latin typeface="+mn-lt"/>
                        <a:ea typeface="Calibri" panose="020F0502020204030204" pitchFamily="34" charset="0"/>
                        <a:cs typeface="Times New Roman" panose="02020603050405020304" pitchFamily="18" charset="0"/>
                      </a:endParaRPr>
                    </a:p>
                  </a:txBody>
                  <a:tcPr marL="68580" marR="68580" marT="0" marB="0"/>
                </a:tc>
                <a:tc rowSpan="2">
                  <a:txBody>
                    <a:bodyPr/>
                    <a:lstStyle/>
                    <a:p>
                      <a:pPr marL="0" marR="0">
                        <a:lnSpc>
                          <a:spcPct val="107000"/>
                        </a:lnSpc>
                        <a:spcBef>
                          <a:spcPts val="0"/>
                        </a:spcBef>
                        <a:spcAft>
                          <a:spcPts val="0"/>
                        </a:spcAft>
                      </a:pPr>
                      <a:r>
                        <a:rPr lang="en-US" sz="1500">
                          <a:effectLst/>
                          <a:latin typeface="+mn-lt"/>
                        </a:rPr>
                        <a:t>2</a:t>
                      </a:r>
                      <a:r>
                        <a:rPr lang="en-US" sz="1500" baseline="30000">
                          <a:effectLst/>
                          <a:latin typeface="+mn-lt"/>
                        </a:rPr>
                        <a:t>nd</a:t>
                      </a:r>
                      <a:r>
                        <a:rPr lang="en-US" sz="1500">
                          <a:effectLst/>
                          <a:latin typeface="+mn-lt"/>
                        </a:rPr>
                        <a:t>/ 4</a:t>
                      </a:r>
                      <a:r>
                        <a:rPr lang="en-US" sz="1500" baseline="30000">
                          <a:effectLst/>
                          <a:latin typeface="+mn-lt"/>
                        </a:rPr>
                        <a:t>th</a:t>
                      </a:r>
                      <a:endParaRPr lang="en-US" sz="1500">
                        <a:effectLst/>
                        <a:latin typeface="+mn-lt"/>
                        <a:ea typeface="Calibri" panose="020F0502020204030204" pitchFamily="34" charset="0"/>
                        <a:cs typeface="Times New Roman" panose="02020603050405020304" pitchFamily="18" charset="0"/>
                      </a:endParaRPr>
                    </a:p>
                  </a:txBody>
                  <a:tcPr marL="68580" marR="68580" marT="0" marB="0"/>
                </a:tc>
                <a:tc rowSpan="2">
                  <a:txBody>
                    <a:bodyPr/>
                    <a:lstStyle/>
                    <a:p>
                      <a:pPr marL="0" marR="0">
                        <a:lnSpc>
                          <a:spcPct val="107000"/>
                        </a:lnSpc>
                        <a:spcBef>
                          <a:spcPts val="0"/>
                        </a:spcBef>
                        <a:spcAft>
                          <a:spcPts val="0"/>
                        </a:spcAft>
                      </a:pPr>
                      <a:r>
                        <a:rPr lang="en-US" sz="1500">
                          <a:effectLst/>
                          <a:latin typeface="+mn-lt"/>
                        </a:rPr>
                        <a:t>4</a:t>
                      </a:r>
                      <a:endParaRPr lang="en-US" sz="1500">
                        <a:effectLst/>
                        <a:latin typeface="+mn-lt"/>
                        <a:ea typeface="Calibri" panose="020F0502020204030204" pitchFamily="34" charset="0"/>
                        <a:cs typeface="Times New Roman" panose="02020603050405020304" pitchFamily="18" charset="0"/>
                      </a:endParaRPr>
                    </a:p>
                  </a:txBody>
                  <a:tcPr marL="68580" marR="68580" marT="0" marB="0"/>
                </a:tc>
                <a:tc rowSpan="2">
                  <a:txBody>
                    <a:bodyPr/>
                    <a:lstStyle/>
                    <a:p>
                      <a:pPr marL="0" marR="0">
                        <a:lnSpc>
                          <a:spcPct val="107000"/>
                        </a:lnSpc>
                        <a:spcBef>
                          <a:spcPts val="0"/>
                        </a:spcBef>
                        <a:spcAft>
                          <a:spcPts val="0"/>
                        </a:spcAft>
                      </a:pPr>
                      <a:r>
                        <a:rPr lang="en-US" sz="1500" dirty="0">
                          <a:effectLst/>
                          <a:latin typeface="+mn-lt"/>
                        </a:rPr>
                        <a:t>M</a:t>
                      </a:r>
                      <a:endParaRPr lang="en-US" sz="15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35127541"/>
                  </a:ext>
                </a:extLst>
              </a:tr>
              <a:tr h="277481">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nSpc>
                          <a:spcPct val="107000"/>
                        </a:lnSpc>
                        <a:spcBef>
                          <a:spcPts val="0"/>
                        </a:spcBef>
                        <a:spcAft>
                          <a:spcPts val="0"/>
                        </a:spcAft>
                      </a:pPr>
                      <a:r>
                        <a:rPr lang="en-US" sz="1500" dirty="0">
                          <a:effectLst/>
                          <a:latin typeface="+mn-lt"/>
                        </a:rPr>
                        <a:t> </a:t>
                      </a:r>
                      <a:endParaRPr lang="en-US" sz="1500" dirty="0">
                        <a:effectLst/>
                        <a:latin typeface="+mn-lt"/>
                        <a:ea typeface="Calibri" panose="020F0502020204030204" pitchFamily="34" charset="0"/>
                        <a:cs typeface="Times New Roman" panose="02020603050405020304" pitchFamily="18" charset="0"/>
                      </a:endParaRPr>
                    </a:p>
                  </a:txBody>
                  <a:tcPr marL="68580" marR="68580" marT="0" marB="0"/>
                </a:tc>
                <a:tc vMerge="1">
                  <a:txBody>
                    <a:bodyPr/>
                    <a:lstStyle/>
                    <a:p>
                      <a:endParaRPr lang="en-US"/>
                    </a:p>
                  </a:txBody>
                  <a:tcPr/>
                </a:tc>
                <a:tc vMerge="1">
                  <a:txBody>
                    <a:bodyPr/>
                    <a:lstStyle/>
                    <a:p>
                      <a:pPr marL="0" marR="0" algn="l" defTabSz="914400" rtl="0" eaLnBrk="1" latinLnBrk="0" hangingPunct="1">
                        <a:lnSpc>
                          <a:spcPct val="107000"/>
                        </a:lnSpc>
                        <a:spcBef>
                          <a:spcPts val="0"/>
                        </a:spcBef>
                        <a:spcAft>
                          <a:spcPts val="0"/>
                        </a:spcAft>
                      </a:pPr>
                      <a:r>
                        <a:rPr lang="en-US" sz="1600" kern="1200" dirty="0">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Engineering hydrology</a:t>
                      </a:r>
                    </a:p>
                  </a:txBody>
                  <a:tcPr marL="68580" marR="68580" marT="0" marB="0"/>
                </a:tc>
                <a:tc vMerge="1">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2</a:t>
                      </a:r>
                      <a:r>
                        <a:rPr lang="en-US" sz="1600" baseline="30000">
                          <a:effectLst/>
                          <a:latin typeface="Calibri" panose="020F0502020204030204" pitchFamily="34" charset="0"/>
                          <a:ea typeface="Calibri" panose="020F0502020204030204" pitchFamily="34" charset="0"/>
                          <a:cs typeface="Times New Roman" panose="02020603050405020304" pitchFamily="18" charset="0"/>
                        </a:rPr>
                        <a:t>nd</a:t>
                      </a:r>
                      <a:r>
                        <a:rPr lang="en-US" sz="1600">
                          <a:effectLst/>
                          <a:latin typeface="Calibri" panose="020F0502020204030204" pitchFamily="34" charset="0"/>
                          <a:ea typeface="Calibri" panose="020F0502020204030204" pitchFamily="34" charset="0"/>
                          <a:cs typeface="Times New Roman" panose="02020603050405020304" pitchFamily="18" charset="0"/>
                        </a:rPr>
                        <a:t>/ 4</a:t>
                      </a:r>
                      <a:r>
                        <a:rPr lang="en-US" sz="1600" baseline="30000">
                          <a:effectLst/>
                          <a:latin typeface="Calibri" panose="020F0502020204030204" pitchFamily="34" charset="0"/>
                          <a:ea typeface="Calibri" panose="020F0502020204030204" pitchFamily="34" charset="0"/>
                          <a:cs typeface="Times New Roman" panose="02020603050405020304" pitchFamily="18" charset="0"/>
                        </a:rPr>
                        <a:t>th</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vMerge="1">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4</a:t>
                      </a:r>
                    </a:p>
                  </a:txBody>
                  <a:tcPr marL="68580" marR="68580" marT="0" marB="0"/>
                </a:tc>
                <a:tc vMerge="1">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Mandatory</a:t>
                      </a:r>
                    </a:p>
                  </a:txBody>
                  <a:tcPr marL="68580" marR="68580" marT="0" marB="0"/>
                </a:tc>
                <a:extLst>
                  <a:ext uri="{0D108BD9-81ED-4DB2-BD59-A6C34878D82A}">
                    <a16:rowId xmlns:a16="http://schemas.microsoft.com/office/drawing/2014/main" val="1756295502"/>
                  </a:ext>
                </a:extLst>
              </a:tr>
              <a:tr h="483742">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nSpc>
                          <a:spcPct val="107000"/>
                        </a:lnSpc>
                        <a:spcBef>
                          <a:spcPts val="0"/>
                        </a:spcBef>
                        <a:spcAft>
                          <a:spcPts val="0"/>
                        </a:spcAft>
                      </a:pPr>
                      <a:r>
                        <a:rPr lang="en-US" sz="1500" dirty="0">
                          <a:effectLst/>
                          <a:latin typeface="+mn-lt"/>
                        </a:rPr>
                        <a:t> 3+2</a:t>
                      </a:r>
                      <a:endParaRPr lang="en-US" sz="1500" dirty="0">
                        <a:effectLst/>
                        <a:latin typeface="+mn-lt"/>
                        <a:ea typeface="Calibri" panose="020F0502020204030204" pitchFamily="34" charset="0"/>
                        <a:cs typeface="Times New Roman" panose="02020603050405020304" pitchFamily="18" charset="0"/>
                      </a:endParaRPr>
                    </a:p>
                  </a:txBody>
                  <a:tcPr marL="68580" marR="68580" marT="0" marB="0"/>
                </a:tc>
                <a:tc vMerge="1">
                  <a:txBody>
                    <a:bodyPr/>
                    <a:lstStyle/>
                    <a:p>
                      <a:endParaRPr lang="en-US"/>
                    </a:p>
                  </a:txBody>
                  <a:tcPr/>
                </a:tc>
                <a:tc>
                  <a:txBody>
                    <a:bodyPr/>
                    <a:lstStyle/>
                    <a:p>
                      <a:pPr marL="0" marR="0" algn="l" defTabSz="914400" rtl="0" eaLnBrk="1" latinLnBrk="0" hangingPunct="1">
                        <a:lnSpc>
                          <a:spcPct val="107000"/>
                        </a:lnSpc>
                        <a:spcBef>
                          <a:spcPts val="0"/>
                        </a:spcBef>
                        <a:spcAft>
                          <a:spcPts val="0"/>
                        </a:spcAft>
                      </a:pPr>
                      <a:r>
                        <a:rPr lang="en-US" sz="1500" kern="1200" dirty="0">
                          <a:effectLst/>
                          <a:latin typeface="+mn-lt"/>
                        </a:rPr>
                        <a:t>Water Supply and Sewerage System </a:t>
                      </a:r>
                      <a:endParaRPr lang="en-US" sz="1500" kern="1200" dirty="0">
                        <a:solidFill>
                          <a:schemeClr val="dk1"/>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500">
                          <a:effectLst/>
                          <a:latin typeface="+mn-lt"/>
                        </a:rPr>
                        <a:t>3</a:t>
                      </a:r>
                      <a:r>
                        <a:rPr lang="en-US" sz="1500" baseline="30000">
                          <a:effectLst/>
                          <a:latin typeface="+mn-lt"/>
                        </a:rPr>
                        <a:t>rd</a:t>
                      </a:r>
                      <a:r>
                        <a:rPr lang="en-US" sz="1500">
                          <a:effectLst/>
                          <a:latin typeface="+mn-lt"/>
                        </a:rPr>
                        <a:t>/5</a:t>
                      </a:r>
                      <a:r>
                        <a:rPr lang="en-US" sz="1500" baseline="30000">
                          <a:effectLst/>
                          <a:latin typeface="+mn-lt"/>
                        </a:rPr>
                        <a:t>th</a:t>
                      </a:r>
                      <a:endParaRPr lang="en-US" sz="15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500">
                          <a:effectLst/>
                          <a:latin typeface="+mn-lt"/>
                        </a:rPr>
                        <a:t>6</a:t>
                      </a:r>
                      <a:endParaRPr lang="en-US" sz="15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500" dirty="0">
                          <a:effectLst/>
                          <a:latin typeface="+mn-lt"/>
                          <a:ea typeface="Calibri" panose="020F0502020204030204" pitchFamily="34" charset="0"/>
                          <a:cs typeface="Times New Roman" panose="02020603050405020304" pitchFamily="18" charset="0"/>
                        </a:rPr>
                        <a:t>M</a:t>
                      </a:r>
                    </a:p>
                  </a:txBody>
                  <a:tcPr marL="68580" marR="68580" marT="0" marB="0"/>
                </a:tc>
                <a:extLst>
                  <a:ext uri="{0D108BD9-81ED-4DB2-BD59-A6C34878D82A}">
                    <a16:rowId xmlns:a16="http://schemas.microsoft.com/office/drawing/2014/main" val="3106215517"/>
                  </a:ext>
                </a:extLst>
              </a:tr>
              <a:tr h="236381">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nSpc>
                          <a:spcPct val="107000"/>
                        </a:lnSpc>
                        <a:spcBef>
                          <a:spcPts val="0"/>
                        </a:spcBef>
                        <a:spcAft>
                          <a:spcPts val="0"/>
                        </a:spcAft>
                      </a:pPr>
                      <a:r>
                        <a:rPr lang="en-US" sz="1500">
                          <a:effectLst/>
                          <a:latin typeface="+mn-lt"/>
                        </a:rPr>
                        <a:t> </a:t>
                      </a:r>
                      <a:endParaRPr lang="en-US" sz="1500">
                        <a:effectLst/>
                        <a:latin typeface="+mn-lt"/>
                        <a:ea typeface="Calibri" panose="020F0502020204030204" pitchFamily="34" charset="0"/>
                        <a:cs typeface="Times New Roman" panose="02020603050405020304" pitchFamily="18" charset="0"/>
                      </a:endParaRPr>
                    </a:p>
                  </a:txBody>
                  <a:tcPr marL="68580" marR="68580" marT="0" marB="0"/>
                </a:tc>
                <a:tc vMerge="1">
                  <a:txBody>
                    <a:bodyPr/>
                    <a:lstStyle/>
                    <a:p>
                      <a:endParaRPr lang="en-US"/>
                    </a:p>
                  </a:txBody>
                  <a:tcPr/>
                </a:tc>
                <a:tc>
                  <a:txBody>
                    <a:bodyPr/>
                    <a:lstStyle/>
                    <a:p>
                      <a:pPr marL="0" marR="0" algn="l" defTabSz="914400" rtl="0" eaLnBrk="1" latinLnBrk="0" hangingPunct="1">
                        <a:lnSpc>
                          <a:spcPct val="107000"/>
                        </a:lnSpc>
                        <a:spcBef>
                          <a:spcPts val="0"/>
                        </a:spcBef>
                        <a:spcAft>
                          <a:spcPts val="0"/>
                        </a:spcAft>
                      </a:pPr>
                      <a:r>
                        <a:rPr lang="en-US" sz="1500" kern="1200" dirty="0">
                          <a:effectLst/>
                          <a:latin typeface="+mn-lt"/>
                        </a:rPr>
                        <a:t>Hydraulic Structures </a:t>
                      </a:r>
                      <a:endParaRPr lang="en-US" sz="1500" kern="1200" dirty="0">
                        <a:solidFill>
                          <a:schemeClr val="dk1"/>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500">
                          <a:effectLst/>
                          <a:latin typeface="+mn-lt"/>
                        </a:rPr>
                        <a:t>3</a:t>
                      </a:r>
                      <a:r>
                        <a:rPr lang="en-US" sz="1500" baseline="30000">
                          <a:effectLst/>
                          <a:latin typeface="+mn-lt"/>
                        </a:rPr>
                        <a:t>rd</a:t>
                      </a:r>
                      <a:r>
                        <a:rPr lang="en-US" sz="1500">
                          <a:effectLst/>
                          <a:latin typeface="+mn-lt"/>
                        </a:rPr>
                        <a:t>/6</a:t>
                      </a:r>
                      <a:r>
                        <a:rPr lang="en-US" sz="1500" baseline="30000">
                          <a:effectLst/>
                          <a:latin typeface="+mn-lt"/>
                        </a:rPr>
                        <a:t>th</a:t>
                      </a:r>
                      <a:endParaRPr lang="en-US" sz="15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500">
                          <a:effectLst/>
                          <a:latin typeface="+mn-lt"/>
                        </a:rPr>
                        <a:t>4</a:t>
                      </a:r>
                      <a:endParaRPr lang="en-US" sz="15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500" dirty="0">
                          <a:effectLst/>
                          <a:latin typeface="+mn-lt"/>
                        </a:rPr>
                        <a:t>M</a:t>
                      </a:r>
                      <a:endParaRPr lang="en-US" sz="15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39832850"/>
                  </a:ext>
                </a:extLst>
              </a:tr>
              <a:tr h="494665">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nSpc>
                          <a:spcPct val="107000"/>
                        </a:lnSpc>
                        <a:spcBef>
                          <a:spcPts val="0"/>
                        </a:spcBef>
                        <a:spcAft>
                          <a:spcPts val="0"/>
                        </a:spcAft>
                      </a:pPr>
                      <a:r>
                        <a:rPr lang="en-US" sz="1500">
                          <a:effectLst/>
                          <a:latin typeface="+mn-lt"/>
                        </a:rPr>
                        <a:t> </a:t>
                      </a:r>
                      <a:endParaRPr lang="en-US" sz="15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500">
                          <a:effectLst/>
                          <a:latin typeface="+mn-lt"/>
                        </a:rPr>
                        <a:t>Master</a:t>
                      </a:r>
                      <a:endParaRPr lang="en-US" sz="15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l" defTabSz="914400" rtl="0" eaLnBrk="1" latinLnBrk="0" hangingPunct="1">
                        <a:lnSpc>
                          <a:spcPct val="107000"/>
                        </a:lnSpc>
                        <a:spcBef>
                          <a:spcPts val="0"/>
                        </a:spcBef>
                        <a:spcAft>
                          <a:spcPts val="0"/>
                        </a:spcAft>
                      </a:pPr>
                      <a:r>
                        <a:rPr lang="en-US" sz="1500" kern="1200" dirty="0">
                          <a:effectLst/>
                          <a:latin typeface="+mn-lt"/>
                        </a:rPr>
                        <a:t>Water Resources and Environmental Engineering</a:t>
                      </a:r>
                      <a:endParaRPr lang="en-US" sz="1500" kern="1200" dirty="0">
                        <a:solidFill>
                          <a:schemeClr val="dk1"/>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500" dirty="0">
                          <a:effectLst/>
                          <a:latin typeface="+mn-lt"/>
                        </a:rPr>
                        <a:t>2 years</a:t>
                      </a:r>
                      <a:endParaRPr lang="en-US" sz="15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500">
                          <a:effectLst/>
                          <a:latin typeface="+mn-lt"/>
                        </a:rPr>
                        <a:t>127</a:t>
                      </a:r>
                      <a:endParaRPr lang="en-US" sz="15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500" dirty="0">
                          <a:effectLst/>
                          <a:latin typeface="+mn-lt"/>
                        </a:rPr>
                        <a:t> </a:t>
                      </a:r>
                      <a:endParaRPr lang="en-US" sz="15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16463822"/>
                  </a:ext>
                </a:extLst>
              </a:tr>
              <a:tr h="754528">
                <a:tc rowSpan="6">
                  <a:txBody>
                    <a:bodyPr/>
                    <a:lstStyle/>
                    <a:p>
                      <a:pPr marL="0" marR="0" algn="l">
                        <a:lnSpc>
                          <a:spcPct val="107000"/>
                        </a:lnSpc>
                        <a:spcBef>
                          <a:spcPts val="0"/>
                        </a:spcBef>
                        <a:spcAft>
                          <a:spcPts val="0"/>
                        </a:spcAft>
                      </a:pPr>
                      <a:r>
                        <a:rPr lang="en-US" sz="1500" dirty="0">
                          <a:effectLst/>
                          <a:latin typeface="+mn-lt"/>
                          <a:ea typeface="Calibri" panose="020F0502020204030204" pitchFamily="34" charset="0"/>
                          <a:cs typeface="Times New Roman" panose="02020603050405020304" pitchFamily="18" charset="0"/>
                        </a:rPr>
                        <a:t>5</a:t>
                      </a:r>
                    </a:p>
                  </a:txBody>
                  <a:tcPr marL="36028" marR="36028" marT="0" marB="0"/>
                </a:tc>
                <a:tc rowSpan="6">
                  <a:txBody>
                    <a:bodyPr/>
                    <a:lstStyle/>
                    <a:p>
                      <a:pPr marL="0" marR="0" algn="l">
                        <a:lnSpc>
                          <a:spcPct val="107000"/>
                        </a:lnSpc>
                        <a:spcBef>
                          <a:spcPts val="0"/>
                        </a:spcBef>
                        <a:spcAft>
                          <a:spcPts val="0"/>
                        </a:spcAft>
                      </a:pPr>
                      <a:r>
                        <a:rPr lang="en-US" sz="1500" dirty="0">
                          <a:effectLst/>
                          <a:latin typeface="+mn-lt"/>
                          <a:ea typeface="Calibri" panose="020F0502020204030204" pitchFamily="34" charset="0"/>
                          <a:cs typeface="Times New Roman" panose="02020603050405020304" pitchFamily="18" charset="0"/>
                        </a:rPr>
                        <a:t>University of Mostar/ Faculty of Civil Engineering</a:t>
                      </a:r>
                    </a:p>
                  </a:txBody>
                  <a:tcPr marL="68580" marR="68580" marT="0" marB="0"/>
                </a:tc>
                <a:tc rowSpan="6">
                  <a:txBody>
                    <a:bodyPr/>
                    <a:lstStyle/>
                    <a:p>
                      <a:pPr marL="0" marR="0" algn="l">
                        <a:lnSpc>
                          <a:spcPct val="107000"/>
                        </a:lnSpc>
                        <a:spcBef>
                          <a:spcPts val="0"/>
                        </a:spcBef>
                        <a:spcAft>
                          <a:spcPts val="0"/>
                        </a:spcAft>
                      </a:pPr>
                      <a:r>
                        <a:rPr lang="en-US" sz="1500" dirty="0">
                          <a:effectLst/>
                          <a:latin typeface="+mn-lt"/>
                          <a:ea typeface="Calibri" panose="020F0502020204030204" pitchFamily="34" charset="0"/>
                          <a:cs typeface="Times New Roman" panose="02020603050405020304" pitchFamily="18" charset="0"/>
                        </a:rPr>
                        <a:t>Bosnia &amp; Herzegovina</a:t>
                      </a:r>
                    </a:p>
                  </a:txBody>
                  <a:tcPr marL="68580" marR="68580" marT="0" marB="0"/>
                </a:tc>
                <a:tc rowSpan="3">
                  <a:txBody>
                    <a:bodyPr/>
                    <a:lstStyle/>
                    <a:p>
                      <a:pPr marL="0" marR="0" algn="l">
                        <a:lnSpc>
                          <a:spcPct val="107000"/>
                        </a:lnSpc>
                        <a:spcBef>
                          <a:spcPts val="0"/>
                        </a:spcBef>
                        <a:spcAft>
                          <a:spcPts val="0"/>
                        </a:spcAft>
                      </a:pPr>
                      <a:endParaRPr lang="en-US" sz="1500" dirty="0">
                        <a:effectLst/>
                        <a:latin typeface="+mn-lt"/>
                        <a:ea typeface="Calibri" panose="020F0502020204030204" pitchFamily="34" charset="0"/>
                        <a:cs typeface="Times New Roman" panose="02020603050405020304" pitchFamily="18" charset="0"/>
                      </a:endParaRPr>
                    </a:p>
                  </a:txBody>
                  <a:tcPr marL="36028" marR="36028" marT="0" marB="0"/>
                </a:tc>
                <a:tc rowSpan="3">
                  <a:txBody>
                    <a:bodyPr/>
                    <a:lstStyle/>
                    <a:p>
                      <a:pPr marL="0" marR="0" algn="l">
                        <a:lnSpc>
                          <a:spcPct val="107000"/>
                        </a:lnSpc>
                        <a:spcBef>
                          <a:spcPts val="0"/>
                        </a:spcBef>
                        <a:spcAft>
                          <a:spcPts val="0"/>
                        </a:spcAft>
                      </a:pPr>
                      <a:r>
                        <a:rPr lang="en-US" sz="1500" dirty="0">
                          <a:effectLst/>
                          <a:latin typeface="+mn-lt"/>
                        </a:rPr>
                        <a:t>Undergraduate</a:t>
                      </a:r>
                      <a:endParaRPr lang="en-US" sz="1500" dirty="0">
                        <a:effectLst/>
                        <a:latin typeface="+mn-lt"/>
                        <a:ea typeface="Calibri" panose="020F0502020204030204" pitchFamily="34" charset="0"/>
                        <a:cs typeface="Times New Roman" panose="02020603050405020304" pitchFamily="18" charset="0"/>
                      </a:endParaRPr>
                    </a:p>
                  </a:txBody>
                  <a:tcPr marL="36028" marR="36028" marT="0" marB="0"/>
                </a:tc>
                <a:tc>
                  <a:txBody>
                    <a:bodyPr/>
                    <a:lstStyle/>
                    <a:p>
                      <a:pPr algn="l" fontAlgn="b"/>
                      <a:r>
                        <a:rPr lang="en-US" sz="1500" b="0" i="0" u="none" strike="noStrike" dirty="0">
                          <a:solidFill>
                            <a:srgbClr val="000000"/>
                          </a:solidFill>
                          <a:effectLst/>
                          <a:latin typeface="+mn-lt"/>
                        </a:rPr>
                        <a:t>Hydromechanics</a:t>
                      </a:r>
                    </a:p>
                    <a:p>
                      <a:pPr algn="l" fontAlgn="b"/>
                      <a:endParaRPr lang="en-US" sz="1500" b="0" i="0" u="none" strike="noStrike" dirty="0">
                        <a:solidFill>
                          <a:srgbClr val="000000"/>
                        </a:solidFill>
                        <a:effectLst/>
                        <a:latin typeface="+mn-lt"/>
                      </a:endParaRPr>
                    </a:p>
                  </a:txBody>
                  <a:tcPr marL="7620" marR="7620" marT="7620" marB="0"/>
                </a:tc>
                <a:tc>
                  <a:txBody>
                    <a:bodyPr/>
                    <a:lstStyle/>
                    <a:p>
                      <a:pPr marL="0" marR="0" algn="l">
                        <a:lnSpc>
                          <a:spcPct val="107000"/>
                        </a:lnSpc>
                        <a:spcBef>
                          <a:spcPts val="0"/>
                        </a:spcBef>
                        <a:spcAft>
                          <a:spcPts val="0"/>
                        </a:spcAft>
                      </a:pPr>
                      <a:endParaRPr lang="en-US" sz="1500" dirty="0">
                        <a:effectLst/>
                        <a:latin typeface="+mn-lt"/>
                        <a:ea typeface="Calibri" panose="020F0502020204030204" pitchFamily="34" charset="0"/>
                        <a:cs typeface="Times New Roman" panose="02020603050405020304" pitchFamily="18" charset="0"/>
                      </a:endParaRPr>
                    </a:p>
                  </a:txBody>
                  <a:tcPr marL="36028" marR="36028" marT="0" marB="0"/>
                </a:tc>
                <a:tc>
                  <a:txBody>
                    <a:bodyPr/>
                    <a:lstStyle/>
                    <a:p>
                      <a:pPr marL="0" marR="0" algn="l">
                        <a:lnSpc>
                          <a:spcPct val="107000"/>
                        </a:lnSpc>
                        <a:spcBef>
                          <a:spcPts val="0"/>
                        </a:spcBef>
                        <a:spcAft>
                          <a:spcPts val="0"/>
                        </a:spcAft>
                      </a:pPr>
                      <a:endParaRPr lang="en-US" sz="1500" dirty="0">
                        <a:effectLst/>
                        <a:latin typeface="+mn-lt"/>
                        <a:ea typeface="Calibri" panose="020F0502020204030204" pitchFamily="34" charset="0"/>
                        <a:cs typeface="Times New Roman" panose="02020603050405020304" pitchFamily="18" charset="0"/>
                      </a:endParaRPr>
                    </a:p>
                  </a:txBody>
                  <a:tcPr marL="36028" marR="36028" marT="0" marB="0"/>
                </a:tc>
                <a:tc>
                  <a:txBody>
                    <a:bodyPr/>
                    <a:lstStyle/>
                    <a:p>
                      <a:pPr marL="0" marR="0" algn="l">
                        <a:lnSpc>
                          <a:spcPct val="107000"/>
                        </a:lnSpc>
                        <a:spcBef>
                          <a:spcPts val="0"/>
                        </a:spcBef>
                        <a:spcAft>
                          <a:spcPts val="0"/>
                        </a:spcAft>
                      </a:pPr>
                      <a:r>
                        <a:rPr lang="en-US" sz="1500" dirty="0">
                          <a:effectLst/>
                          <a:latin typeface="+mn-lt"/>
                        </a:rPr>
                        <a:t> </a:t>
                      </a:r>
                      <a:endParaRPr lang="en-US" sz="1500" dirty="0">
                        <a:effectLst/>
                        <a:latin typeface="+mn-lt"/>
                        <a:ea typeface="Calibri" panose="020F0502020204030204" pitchFamily="34" charset="0"/>
                        <a:cs typeface="Times New Roman" panose="02020603050405020304" pitchFamily="18" charset="0"/>
                      </a:endParaRPr>
                    </a:p>
                  </a:txBody>
                  <a:tcPr marL="36028" marR="36028" marT="0" marB="0"/>
                </a:tc>
                <a:extLst>
                  <a:ext uri="{0D108BD9-81ED-4DB2-BD59-A6C34878D82A}">
                    <a16:rowId xmlns:a16="http://schemas.microsoft.com/office/drawing/2014/main" val="866812467"/>
                  </a:ext>
                </a:extLst>
              </a:tr>
              <a:tr h="254296">
                <a:tc vMerge="1">
                  <a:txBody>
                    <a:bodyPr/>
                    <a:lstStyle/>
                    <a:p>
                      <a:pPr marL="0" marR="0" algn="l">
                        <a:lnSpc>
                          <a:spcPct val="107000"/>
                        </a:lnSpc>
                        <a:spcBef>
                          <a:spcPts val="0"/>
                        </a:spcBef>
                        <a:spcAft>
                          <a:spcPts val="0"/>
                        </a:spcAft>
                      </a:pPr>
                      <a:endParaRPr lang="en-US" sz="1500" dirty="0">
                        <a:effectLst/>
                        <a:latin typeface="+mn-lt"/>
                        <a:ea typeface="Calibri" panose="020F0502020204030204" pitchFamily="34" charset="0"/>
                        <a:cs typeface="Times New Roman" panose="02020603050405020304" pitchFamily="18" charset="0"/>
                      </a:endParaRPr>
                    </a:p>
                  </a:txBody>
                  <a:tcPr marL="36028" marR="36028" marT="0" marB="0"/>
                </a:tc>
                <a:tc vMerge="1">
                  <a:txBody>
                    <a:bodyPr/>
                    <a:lstStyle/>
                    <a:p>
                      <a:pPr marL="0" marR="0" algn="l">
                        <a:lnSpc>
                          <a:spcPct val="107000"/>
                        </a:lnSpc>
                        <a:spcBef>
                          <a:spcPts val="0"/>
                        </a:spcBef>
                        <a:spcAft>
                          <a:spcPts val="0"/>
                        </a:spcAft>
                      </a:pPr>
                      <a:endParaRPr lang="en-US" sz="1600" dirty="0">
                        <a:effectLst/>
                        <a:latin typeface="+mn-lt"/>
                        <a:ea typeface="Calibri" panose="020F0502020204030204" pitchFamily="34" charset="0"/>
                        <a:cs typeface="Times New Roman" panose="02020603050405020304" pitchFamily="18" charset="0"/>
                      </a:endParaRPr>
                    </a:p>
                  </a:txBody>
                  <a:tcPr marL="68580" marR="68580" marT="0" marB="0"/>
                </a:tc>
                <a:tc vMerge="1">
                  <a:txBody>
                    <a:bodyPr/>
                    <a:lstStyle/>
                    <a:p>
                      <a:pPr marL="0" marR="0" algn="l">
                        <a:lnSpc>
                          <a:spcPct val="107000"/>
                        </a:lnSpc>
                        <a:spcBef>
                          <a:spcPts val="0"/>
                        </a:spcBef>
                        <a:spcAft>
                          <a:spcPts val="0"/>
                        </a:spcAft>
                      </a:pPr>
                      <a:endParaRPr lang="en-US" sz="1600" dirty="0">
                        <a:effectLst/>
                        <a:latin typeface="+mn-lt"/>
                        <a:ea typeface="Calibri" panose="020F0502020204030204" pitchFamily="34" charset="0"/>
                        <a:cs typeface="Times New Roman" panose="02020603050405020304" pitchFamily="18" charset="0"/>
                      </a:endParaRPr>
                    </a:p>
                  </a:txBody>
                  <a:tcPr marL="68580" marR="68580" marT="0" marB="0"/>
                </a:tc>
                <a:tc vMerge="1">
                  <a:txBody>
                    <a:bodyPr/>
                    <a:lstStyle/>
                    <a:p>
                      <a:pPr marL="0" marR="0" algn="l">
                        <a:lnSpc>
                          <a:spcPct val="107000"/>
                        </a:lnSpc>
                        <a:spcBef>
                          <a:spcPts val="0"/>
                        </a:spcBef>
                        <a:spcAft>
                          <a:spcPts val="0"/>
                        </a:spcAft>
                      </a:pPr>
                      <a:endParaRPr lang="en-US" sz="1600" dirty="0">
                        <a:effectLst/>
                        <a:latin typeface="+mn-lt"/>
                        <a:ea typeface="Calibri" panose="020F0502020204030204" pitchFamily="34" charset="0"/>
                        <a:cs typeface="Times New Roman" panose="02020603050405020304" pitchFamily="18" charset="0"/>
                      </a:endParaRPr>
                    </a:p>
                  </a:txBody>
                  <a:tcPr marL="36028" marR="36028" marT="0" marB="0"/>
                </a:tc>
                <a:tc vMerge="1">
                  <a:txBody>
                    <a:bodyPr/>
                    <a:lstStyle/>
                    <a:p>
                      <a:pPr marL="0" marR="0" algn="l">
                        <a:lnSpc>
                          <a:spcPct val="107000"/>
                        </a:lnSpc>
                        <a:spcBef>
                          <a:spcPts val="0"/>
                        </a:spcBef>
                        <a:spcAft>
                          <a:spcPts val="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6028" marR="36028" marT="0" marB="0"/>
                </a:tc>
                <a:tc>
                  <a:txBody>
                    <a:bodyPr/>
                    <a:lstStyle/>
                    <a:p>
                      <a:r>
                        <a:rPr lang="en-US" sz="1600" dirty="0"/>
                        <a:t>Engineering hydrology</a:t>
                      </a:r>
                    </a:p>
                  </a:txBody>
                  <a:tcPr marL="7620" marR="7620" marT="7620" marB="0"/>
                </a:tc>
                <a:tc>
                  <a:txBody>
                    <a:bodyPr/>
                    <a:lstStyle/>
                    <a:p>
                      <a:pPr marL="0" marR="0" algn="l">
                        <a:lnSpc>
                          <a:spcPct val="107000"/>
                        </a:lnSpc>
                        <a:spcBef>
                          <a:spcPts val="0"/>
                        </a:spcBef>
                        <a:spcAft>
                          <a:spcPts val="0"/>
                        </a:spcAft>
                      </a:pPr>
                      <a:endParaRPr lang="en-US" sz="1500" dirty="0">
                        <a:effectLst/>
                        <a:latin typeface="+mn-lt"/>
                        <a:ea typeface="Calibri" panose="020F0502020204030204" pitchFamily="34" charset="0"/>
                        <a:cs typeface="Times New Roman" panose="02020603050405020304" pitchFamily="18" charset="0"/>
                      </a:endParaRPr>
                    </a:p>
                  </a:txBody>
                  <a:tcPr marL="36028" marR="36028" marT="0" marB="0"/>
                </a:tc>
                <a:tc>
                  <a:txBody>
                    <a:bodyPr/>
                    <a:lstStyle/>
                    <a:p>
                      <a:pPr marL="0" marR="0" algn="l">
                        <a:lnSpc>
                          <a:spcPct val="107000"/>
                        </a:lnSpc>
                        <a:spcBef>
                          <a:spcPts val="0"/>
                        </a:spcBef>
                        <a:spcAft>
                          <a:spcPts val="0"/>
                        </a:spcAft>
                      </a:pPr>
                      <a:endParaRPr lang="en-US" sz="1500" dirty="0">
                        <a:effectLst/>
                        <a:latin typeface="+mn-lt"/>
                        <a:ea typeface="Calibri" panose="020F0502020204030204" pitchFamily="34" charset="0"/>
                        <a:cs typeface="Times New Roman" panose="02020603050405020304" pitchFamily="18" charset="0"/>
                      </a:endParaRPr>
                    </a:p>
                  </a:txBody>
                  <a:tcPr marL="36028" marR="36028" marT="0" marB="0"/>
                </a:tc>
                <a:tc>
                  <a:txBody>
                    <a:bodyPr/>
                    <a:lstStyle/>
                    <a:p>
                      <a:pPr marL="0" marR="0" algn="l">
                        <a:lnSpc>
                          <a:spcPct val="107000"/>
                        </a:lnSpc>
                        <a:spcBef>
                          <a:spcPts val="0"/>
                        </a:spcBef>
                        <a:spcAft>
                          <a:spcPts val="0"/>
                        </a:spcAft>
                      </a:pPr>
                      <a:endParaRPr lang="en-US" sz="1500" dirty="0">
                        <a:effectLst/>
                        <a:latin typeface="+mn-lt"/>
                        <a:ea typeface="Calibri" panose="020F0502020204030204" pitchFamily="34" charset="0"/>
                        <a:cs typeface="Times New Roman" panose="02020603050405020304" pitchFamily="18" charset="0"/>
                      </a:endParaRPr>
                    </a:p>
                  </a:txBody>
                  <a:tcPr marL="36028" marR="36028" marT="0" marB="0"/>
                </a:tc>
                <a:extLst>
                  <a:ext uri="{0D108BD9-81ED-4DB2-BD59-A6C34878D82A}">
                    <a16:rowId xmlns:a16="http://schemas.microsoft.com/office/drawing/2014/main" val="4084309770"/>
                  </a:ext>
                </a:extLst>
              </a:tr>
              <a:tr h="470063">
                <a:tc vMerge="1">
                  <a:txBody>
                    <a:bodyPr/>
                    <a:lstStyle/>
                    <a:p>
                      <a:pPr marL="0" marR="0" algn="l">
                        <a:lnSpc>
                          <a:spcPct val="107000"/>
                        </a:lnSpc>
                        <a:spcBef>
                          <a:spcPts val="0"/>
                        </a:spcBef>
                        <a:spcAft>
                          <a:spcPts val="0"/>
                        </a:spcAft>
                      </a:pPr>
                      <a:endParaRPr lang="en-US" sz="1500" dirty="0">
                        <a:effectLst/>
                        <a:latin typeface="+mn-lt"/>
                        <a:ea typeface="Calibri" panose="020F0502020204030204" pitchFamily="34" charset="0"/>
                        <a:cs typeface="Times New Roman" panose="02020603050405020304" pitchFamily="18" charset="0"/>
                      </a:endParaRPr>
                    </a:p>
                  </a:txBody>
                  <a:tcPr marL="36028" marR="36028" marT="0" marB="0"/>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r>
                        <a:rPr lang="en-US" sz="1500" b="0" i="0" u="none" strike="noStrike" dirty="0">
                          <a:solidFill>
                            <a:srgbClr val="000000"/>
                          </a:solidFill>
                          <a:effectLst/>
                          <a:latin typeface="+mn-lt"/>
                        </a:rPr>
                        <a:t>Water supply and wastewater disposal</a:t>
                      </a:r>
                      <a:endParaRPr lang="en-US" dirty="0"/>
                    </a:p>
                  </a:txBody>
                  <a:tcPr marL="7620" marR="7620" marT="7620" marB="0"/>
                </a:tc>
                <a:tc>
                  <a:txBody>
                    <a:bodyPr/>
                    <a:lstStyle/>
                    <a:p>
                      <a:pPr marL="0" marR="0" algn="l">
                        <a:lnSpc>
                          <a:spcPct val="107000"/>
                        </a:lnSpc>
                        <a:spcBef>
                          <a:spcPts val="0"/>
                        </a:spcBef>
                        <a:spcAft>
                          <a:spcPts val="0"/>
                        </a:spcAft>
                      </a:pPr>
                      <a:endParaRPr lang="en-US" sz="1500" dirty="0">
                        <a:effectLst/>
                        <a:latin typeface="+mn-lt"/>
                        <a:ea typeface="Calibri" panose="020F0502020204030204" pitchFamily="34" charset="0"/>
                        <a:cs typeface="Times New Roman" panose="02020603050405020304" pitchFamily="18" charset="0"/>
                      </a:endParaRPr>
                    </a:p>
                  </a:txBody>
                  <a:tcPr marL="36028" marR="36028" marT="0" marB="0"/>
                </a:tc>
                <a:tc>
                  <a:txBody>
                    <a:bodyPr/>
                    <a:lstStyle/>
                    <a:p>
                      <a:pPr marL="0" marR="0" algn="l">
                        <a:lnSpc>
                          <a:spcPct val="107000"/>
                        </a:lnSpc>
                        <a:spcBef>
                          <a:spcPts val="0"/>
                        </a:spcBef>
                        <a:spcAft>
                          <a:spcPts val="0"/>
                        </a:spcAft>
                      </a:pPr>
                      <a:endParaRPr lang="en-US" sz="1500" dirty="0">
                        <a:effectLst/>
                        <a:latin typeface="+mn-lt"/>
                        <a:ea typeface="Calibri" panose="020F0502020204030204" pitchFamily="34" charset="0"/>
                        <a:cs typeface="Times New Roman" panose="02020603050405020304" pitchFamily="18" charset="0"/>
                      </a:endParaRPr>
                    </a:p>
                  </a:txBody>
                  <a:tcPr marL="36028" marR="36028" marT="0" marB="0"/>
                </a:tc>
                <a:tc>
                  <a:txBody>
                    <a:bodyPr/>
                    <a:lstStyle/>
                    <a:p>
                      <a:pPr marL="0" marR="0" algn="l">
                        <a:lnSpc>
                          <a:spcPct val="107000"/>
                        </a:lnSpc>
                        <a:spcBef>
                          <a:spcPts val="0"/>
                        </a:spcBef>
                        <a:spcAft>
                          <a:spcPts val="0"/>
                        </a:spcAft>
                      </a:pPr>
                      <a:endParaRPr lang="en-US" sz="1500" dirty="0">
                        <a:effectLst/>
                        <a:latin typeface="+mn-lt"/>
                        <a:ea typeface="Calibri" panose="020F0502020204030204" pitchFamily="34" charset="0"/>
                        <a:cs typeface="Times New Roman" panose="02020603050405020304" pitchFamily="18" charset="0"/>
                      </a:endParaRPr>
                    </a:p>
                  </a:txBody>
                  <a:tcPr marL="36028" marR="36028" marT="0" marB="0"/>
                </a:tc>
                <a:extLst>
                  <a:ext uri="{0D108BD9-81ED-4DB2-BD59-A6C34878D82A}">
                    <a16:rowId xmlns:a16="http://schemas.microsoft.com/office/drawing/2014/main" val="2027705273"/>
                  </a:ext>
                </a:extLst>
              </a:tr>
              <a:tr h="298077">
                <a:tc vMerge="1">
                  <a:txBody>
                    <a:bodyPr/>
                    <a:lstStyle/>
                    <a:p>
                      <a:pPr marL="0" marR="0" algn="l">
                        <a:lnSpc>
                          <a:spcPct val="107000"/>
                        </a:lnSpc>
                        <a:spcBef>
                          <a:spcPts val="0"/>
                        </a:spcBef>
                        <a:spcAft>
                          <a:spcPts val="0"/>
                        </a:spcAft>
                      </a:pPr>
                      <a:endParaRPr lang="en-US" sz="1500" dirty="0">
                        <a:effectLst/>
                        <a:latin typeface="+mn-lt"/>
                        <a:ea typeface="Calibri" panose="020F0502020204030204" pitchFamily="34" charset="0"/>
                        <a:cs typeface="Times New Roman" panose="02020603050405020304" pitchFamily="18" charset="0"/>
                      </a:endParaRPr>
                    </a:p>
                  </a:txBody>
                  <a:tcPr marL="36028" marR="36028" marT="0" marB="0"/>
                </a:tc>
                <a:tc vMerge="1">
                  <a:txBody>
                    <a:bodyPr/>
                    <a:lstStyle/>
                    <a:p>
                      <a:pPr marL="0" marR="0" algn="l">
                        <a:lnSpc>
                          <a:spcPct val="107000"/>
                        </a:lnSpc>
                        <a:spcBef>
                          <a:spcPts val="0"/>
                        </a:spcBef>
                        <a:spcAft>
                          <a:spcPts val="0"/>
                        </a:spcAft>
                      </a:pPr>
                      <a:endParaRPr lang="en-US" sz="1500" dirty="0">
                        <a:effectLst/>
                        <a:latin typeface="+mn-lt"/>
                        <a:ea typeface="Calibri" panose="020F0502020204030204" pitchFamily="34" charset="0"/>
                        <a:cs typeface="Times New Roman" panose="02020603050405020304" pitchFamily="18" charset="0"/>
                      </a:endParaRPr>
                    </a:p>
                  </a:txBody>
                  <a:tcPr marL="68580" marR="68580" marT="0" marB="0"/>
                </a:tc>
                <a:tc vMerge="1">
                  <a:txBody>
                    <a:bodyPr/>
                    <a:lstStyle/>
                    <a:p>
                      <a:pPr marL="0" marR="0" algn="l">
                        <a:lnSpc>
                          <a:spcPct val="107000"/>
                        </a:lnSpc>
                        <a:spcBef>
                          <a:spcPts val="0"/>
                        </a:spcBef>
                        <a:spcAft>
                          <a:spcPts val="0"/>
                        </a:spcAft>
                      </a:pPr>
                      <a:endParaRPr lang="en-US" sz="15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endParaRPr lang="en-US" sz="1500" dirty="0">
                        <a:effectLst/>
                        <a:latin typeface="+mn-lt"/>
                        <a:ea typeface="Calibri" panose="020F0502020204030204" pitchFamily="34" charset="0"/>
                        <a:cs typeface="Times New Roman" panose="02020603050405020304" pitchFamily="18" charset="0"/>
                      </a:endParaRPr>
                    </a:p>
                  </a:txBody>
                  <a:tcPr marL="36028" marR="36028" marT="0" marB="0"/>
                </a:tc>
                <a:tc>
                  <a:txBody>
                    <a:bodyPr/>
                    <a:lstStyle/>
                    <a:p>
                      <a:pPr marL="0" marR="0" algn="l">
                        <a:lnSpc>
                          <a:spcPct val="107000"/>
                        </a:lnSpc>
                        <a:spcBef>
                          <a:spcPts val="0"/>
                        </a:spcBef>
                        <a:spcAft>
                          <a:spcPts val="0"/>
                        </a:spcAft>
                      </a:pPr>
                      <a:endParaRPr lang="en-US" sz="1500" dirty="0">
                        <a:effectLst/>
                        <a:latin typeface="+mn-lt"/>
                        <a:ea typeface="Calibri" panose="020F0502020204030204" pitchFamily="34" charset="0"/>
                        <a:cs typeface="Times New Roman" panose="02020603050405020304" pitchFamily="18" charset="0"/>
                      </a:endParaRPr>
                    </a:p>
                  </a:txBody>
                  <a:tcPr marL="36028" marR="36028" marT="0" marB="0"/>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500" b="0" i="0" u="none" strike="noStrike" dirty="0">
                          <a:solidFill>
                            <a:srgbClr val="000000"/>
                          </a:solidFill>
                          <a:effectLst/>
                          <a:latin typeface="+mn-lt"/>
                        </a:rPr>
                        <a:t>Hydrotechnical structures</a:t>
                      </a:r>
                    </a:p>
                  </a:txBody>
                  <a:tcPr marL="7620" marR="7620" marT="7620" marB="0"/>
                </a:tc>
                <a:tc>
                  <a:txBody>
                    <a:bodyPr/>
                    <a:lstStyle/>
                    <a:p>
                      <a:pPr marL="0" marR="0" algn="l">
                        <a:lnSpc>
                          <a:spcPct val="107000"/>
                        </a:lnSpc>
                        <a:spcBef>
                          <a:spcPts val="0"/>
                        </a:spcBef>
                        <a:spcAft>
                          <a:spcPts val="0"/>
                        </a:spcAft>
                      </a:pPr>
                      <a:endParaRPr lang="en-US" sz="1500" dirty="0">
                        <a:effectLst/>
                        <a:latin typeface="+mn-lt"/>
                        <a:ea typeface="Calibri" panose="020F0502020204030204" pitchFamily="34" charset="0"/>
                        <a:cs typeface="Times New Roman" panose="02020603050405020304" pitchFamily="18" charset="0"/>
                      </a:endParaRPr>
                    </a:p>
                  </a:txBody>
                  <a:tcPr marL="36028" marR="36028" marT="0" marB="0"/>
                </a:tc>
                <a:tc>
                  <a:txBody>
                    <a:bodyPr/>
                    <a:lstStyle/>
                    <a:p>
                      <a:pPr marL="0" marR="0" algn="l">
                        <a:lnSpc>
                          <a:spcPct val="107000"/>
                        </a:lnSpc>
                        <a:spcBef>
                          <a:spcPts val="0"/>
                        </a:spcBef>
                        <a:spcAft>
                          <a:spcPts val="0"/>
                        </a:spcAft>
                      </a:pPr>
                      <a:endParaRPr lang="en-US" sz="1500" dirty="0">
                        <a:effectLst/>
                        <a:latin typeface="+mn-lt"/>
                        <a:ea typeface="Calibri" panose="020F0502020204030204" pitchFamily="34" charset="0"/>
                        <a:cs typeface="Times New Roman" panose="02020603050405020304" pitchFamily="18" charset="0"/>
                      </a:endParaRPr>
                    </a:p>
                  </a:txBody>
                  <a:tcPr marL="36028" marR="36028" marT="0" marB="0"/>
                </a:tc>
                <a:tc>
                  <a:txBody>
                    <a:bodyPr/>
                    <a:lstStyle/>
                    <a:p>
                      <a:pPr marL="0" marR="0" algn="l">
                        <a:lnSpc>
                          <a:spcPct val="107000"/>
                        </a:lnSpc>
                        <a:spcBef>
                          <a:spcPts val="0"/>
                        </a:spcBef>
                        <a:spcAft>
                          <a:spcPts val="0"/>
                        </a:spcAft>
                      </a:pPr>
                      <a:endParaRPr lang="en-US" sz="1500" dirty="0">
                        <a:effectLst/>
                        <a:latin typeface="+mn-lt"/>
                        <a:ea typeface="Calibri" panose="020F0502020204030204" pitchFamily="34" charset="0"/>
                        <a:cs typeface="Times New Roman" panose="02020603050405020304" pitchFamily="18" charset="0"/>
                      </a:endParaRPr>
                    </a:p>
                  </a:txBody>
                  <a:tcPr marL="36028" marR="36028" marT="0" marB="0"/>
                </a:tc>
                <a:extLst>
                  <a:ext uri="{0D108BD9-81ED-4DB2-BD59-A6C34878D82A}">
                    <a16:rowId xmlns:a16="http://schemas.microsoft.com/office/drawing/2014/main" val="925863320"/>
                  </a:ext>
                </a:extLst>
              </a:tr>
              <a:tr h="470063">
                <a:tc vMerge="1">
                  <a:txBody>
                    <a:bodyPr/>
                    <a:lstStyle/>
                    <a:p>
                      <a:pPr marL="0" marR="0" algn="l">
                        <a:lnSpc>
                          <a:spcPct val="107000"/>
                        </a:lnSpc>
                        <a:spcBef>
                          <a:spcPts val="0"/>
                        </a:spcBef>
                        <a:spcAft>
                          <a:spcPts val="0"/>
                        </a:spcAft>
                      </a:pPr>
                      <a:endParaRPr lang="en-US" sz="1500" dirty="0">
                        <a:effectLst/>
                        <a:latin typeface="+mn-lt"/>
                        <a:ea typeface="Calibri" panose="020F0502020204030204" pitchFamily="34" charset="0"/>
                        <a:cs typeface="Times New Roman" panose="02020603050405020304" pitchFamily="18" charset="0"/>
                      </a:endParaRPr>
                    </a:p>
                  </a:txBody>
                  <a:tcPr marL="36028" marR="36028" marT="0" marB="0"/>
                </a:tc>
                <a:tc vMerge="1">
                  <a:txBody>
                    <a:bodyPr/>
                    <a:lstStyle/>
                    <a:p>
                      <a:pPr marL="0" marR="0" algn="l">
                        <a:lnSpc>
                          <a:spcPct val="107000"/>
                        </a:lnSpc>
                        <a:spcBef>
                          <a:spcPts val="0"/>
                        </a:spcBef>
                        <a:spcAft>
                          <a:spcPts val="0"/>
                        </a:spcAft>
                      </a:pPr>
                      <a:endParaRPr lang="en-US" sz="1500" dirty="0">
                        <a:effectLst/>
                        <a:latin typeface="+mn-lt"/>
                        <a:ea typeface="Calibri" panose="020F0502020204030204" pitchFamily="34" charset="0"/>
                        <a:cs typeface="Times New Roman" panose="02020603050405020304" pitchFamily="18" charset="0"/>
                      </a:endParaRPr>
                    </a:p>
                  </a:txBody>
                  <a:tcPr marL="68580" marR="68580" marT="0" marB="0"/>
                </a:tc>
                <a:tc vMerge="1">
                  <a:txBody>
                    <a:bodyPr/>
                    <a:lstStyle/>
                    <a:p>
                      <a:pPr marL="0" marR="0" algn="l">
                        <a:lnSpc>
                          <a:spcPct val="107000"/>
                        </a:lnSpc>
                        <a:spcBef>
                          <a:spcPts val="0"/>
                        </a:spcBef>
                        <a:spcAft>
                          <a:spcPts val="0"/>
                        </a:spcAft>
                      </a:pPr>
                      <a:endParaRPr lang="en-US" sz="15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endParaRPr lang="en-US" sz="1500" dirty="0">
                        <a:effectLst/>
                        <a:latin typeface="+mn-lt"/>
                        <a:ea typeface="Calibri" panose="020F0502020204030204" pitchFamily="34" charset="0"/>
                        <a:cs typeface="Times New Roman" panose="02020603050405020304" pitchFamily="18" charset="0"/>
                      </a:endParaRPr>
                    </a:p>
                  </a:txBody>
                  <a:tcPr marL="36028" marR="36028" marT="0" marB="0"/>
                </a:tc>
                <a:tc>
                  <a:txBody>
                    <a:bodyPr/>
                    <a:lstStyle/>
                    <a:p>
                      <a:pPr marL="0" marR="0" algn="l">
                        <a:lnSpc>
                          <a:spcPct val="107000"/>
                        </a:lnSpc>
                        <a:spcBef>
                          <a:spcPts val="0"/>
                        </a:spcBef>
                        <a:spcAft>
                          <a:spcPts val="0"/>
                        </a:spcAft>
                      </a:pPr>
                      <a:r>
                        <a:rPr lang="en-US" sz="1500" dirty="0">
                          <a:effectLst/>
                          <a:latin typeface="+mn-lt"/>
                          <a:ea typeface="Calibri" panose="020F0502020204030204" pitchFamily="34" charset="0"/>
                          <a:cs typeface="Times New Roman" panose="02020603050405020304" pitchFamily="18" charset="0"/>
                        </a:rPr>
                        <a:t>Master</a:t>
                      </a:r>
                    </a:p>
                  </a:txBody>
                  <a:tcPr marL="36028" marR="36028" marT="0" marB="0"/>
                </a:tc>
                <a:tc>
                  <a:txBody>
                    <a:bodyPr/>
                    <a:lstStyle/>
                    <a:p>
                      <a:pPr algn="l" fontAlgn="b"/>
                      <a:r>
                        <a:rPr lang="en-US" sz="1500" b="0" i="0" u="none" strike="noStrike" dirty="0">
                          <a:solidFill>
                            <a:srgbClr val="000000"/>
                          </a:solidFill>
                          <a:effectLst/>
                          <a:latin typeface="+mn-lt"/>
                        </a:rPr>
                        <a:t>Graduate Study </a:t>
                      </a:r>
                      <a:r>
                        <a:rPr lang="en-US" sz="1500" b="0" i="0" u="none" strike="noStrike" dirty="0" err="1">
                          <a:solidFill>
                            <a:srgbClr val="000000"/>
                          </a:solidFill>
                          <a:effectLst/>
                          <a:latin typeface="+mn-lt"/>
                        </a:rPr>
                        <a:t>Programme</a:t>
                      </a:r>
                      <a:r>
                        <a:rPr lang="en-US" sz="1500" b="0" i="0" u="none" strike="noStrike" dirty="0">
                          <a:solidFill>
                            <a:srgbClr val="000000"/>
                          </a:solidFill>
                          <a:effectLst/>
                          <a:latin typeface="+mn-lt"/>
                        </a:rPr>
                        <a:t>: General</a:t>
                      </a:r>
                    </a:p>
                  </a:txBody>
                  <a:tcPr marL="7620" marR="7620" marT="7620" marB="0"/>
                </a:tc>
                <a:tc>
                  <a:txBody>
                    <a:bodyPr/>
                    <a:lstStyle/>
                    <a:p>
                      <a:pPr marL="0" marR="0" algn="l">
                        <a:lnSpc>
                          <a:spcPct val="107000"/>
                        </a:lnSpc>
                        <a:spcBef>
                          <a:spcPts val="0"/>
                        </a:spcBef>
                        <a:spcAft>
                          <a:spcPts val="0"/>
                        </a:spcAft>
                      </a:pPr>
                      <a:endParaRPr lang="en-US" sz="1500" dirty="0">
                        <a:effectLst/>
                        <a:latin typeface="+mn-lt"/>
                        <a:ea typeface="Calibri" panose="020F0502020204030204" pitchFamily="34" charset="0"/>
                        <a:cs typeface="Times New Roman" panose="02020603050405020304" pitchFamily="18" charset="0"/>
                      </a:endParaRPr>
                    </a:p>
                  </a:txBody>
                  <a:tcPr marL="36028" marR="36028" marT="0" marB="0"/>
                </a:tc>
                <a:tc>
                  <a:txBody>
                    <a:bodyPr/>
                    <a:lstStyle/>
                    <a:p>
                      <a:pPr marL="0" marR="0" algn="l">
                        <a:lnSpc>
                          <a:spcPct val="107000"/>
                        </a:lnSpc>
                        <a:spcBef>
                          <a:spcPts val="0"/>
                        </a:spcBef>
                        <a:spcAft>
                          <a:spcPts val="0"/>
                        </a:spcAft>
                      </a:pPr>
                      <a:endParaRPr lang="en-US" sz="1500" dirty="0">
                        <a:effectLst/>
                        <a:latin typeface="+mn-lt"/>
                        <a:ea typeface="Calibri" panose="020F0502020204030204" pitchFamily="34" charset="0"/>
                        <a:cs typeface="Times New Roman" panose="02020603050405020304" pitchFamily="18" charset="0"/>
                      </a:endParaRPr>
                    </a:p>
                  </a:txBody>
                  <a:tcPr marL="36028" marR="36028" marT="0" marB="0"/>
                </a:tc>
                <a:tc>
                  <a:txBody>
                    <a:bodyPr/>
                    <a:lstStyle/>
                    <a:p>
                      <a:pPr marL="0" marR="0" algn="l">
                        <a:lnSpc>
                          <a:spcPct val="107000"/>
                        </a:lnSpc>
                        <a:spcBef>
                          <a:spcPts val="0"/>
                        </a:spcBef>
                        <a:spcAft>
                          <a:spcPts val="0"/>
                        </a:spcAft>
                      </a:pPr>
                      <a:endParaRPr lang="en-US" sz="1500" dirty="0">
                        <a:effectLst/>
                        <a:latin typeface="+mn-lt"/>
                        <a:ea typeface="Calibri" panose="020F0502020204030204" pitchFamily="34" charset="0"/>
                        <a:cs typeface="Times New Roman" panose="02020603050405020304" pitchFamily="18" charset="0"/>
                      </a:endParaRPr>
                    </a:p>
                  </a:txBody>
                  <a:tcPr marL="36028" marR="36028" marT="0" marB="0"/>
                </a:tc>
                <a:extLst>
                  <a:ext uri="{0D108BD9-81ED-4DB2-BD59-A6C34878D82A}">
                    <a16:rowId xmlns:a16="http://schemas.microsoft.com/office/drawing/2014/main" val="3154276664"/>
                  </a:ext>
                </a:extLst>
              </a:tr>
              <a:tr h="776022">
                <a:tc vMerge="1">
                  <a:txBody>
                    <a:bodyPr/>
                    <a:lstStyle/>
                    <a:p>
                      <a:pPr marL="0" marR="0" algn="l">
                        <a:lnSpc>
                          <a:spcPct val="107000"/>
                        </a:lnSpc>
                        <a:spcBef>
                          <a:spcPts val="0"/>
                        </a:spcBef>
                        <a:spcAft>
                          <a:spcPts val="0"/>
                        </a:spcAft>
                      </a:pPr>
                      <a:endParaRPr lang="en-US" sz="1500" dirty="0">
                        <a:effectLst/>
                        <a:latin typeface="+mn-lt"/>
                        <a:ea typeface="Calibri" panose="020F0502020204030204" pitchFamily="34" charset="0"/>
                        <a:cs typeface="Times New Roman" panose="02020603050405020304" pitchFamily="18" charset="0"/>
                      </a:endParaRPr>
                    </a:p>
                  </a:txBody>
                  <a:tcPr marL="36028" marR="36028" marT="0" marB="0"/>
                </a:tc>
                <a:tc vMerge="1">
                  <a:txBody>
                    <a:bodyPr/>
                    <a:lstStyle/>
                    <a:p>
                      <a:pPr marL="0" marR="0" algn="l">
                        <a:lnSpc>
                          <a:spcPct val="107000"/>
                        </a:lnSpc>
                        <a:spcBef>
                          <a:spcPts val="0"/>
                        </a:spcBef>
                        <a:spcAft>
                          <a:spcPts val="0"/>
                        </a:spcAft>
                      </a:pPr>
                      <a:endParaRPr lang="en-US" sz="1500" dirty="0">
                        <a:effectLst/>
                        <a:latin typeface="+mn-lt"/>
                        <a:ea typeface="Calibri" panose="020F0502020204030204" pitchFamily="34" charset="0"/>
                        <a:cs typeface="Times New Roman" panose="02020603050405020304" pitchFamily="18" charset="0"/>
                      </a:endParaRPr>
                    </a:p>
                  </a:txBody>
                  <a:tcPr marL="68580" marR="68580" marT="0" marB="0"/>
                </a:tc>
                <a:tc vMerge="1">
                  <a:txBody>
                    <a:bodyPr/>
                    <a:lstStyle/>
                    <a:p>
                      <a:pPr marL="0" marR="0" algn="l">
                        <a:lnSpc>
                          <a:spcPct val="107000"/>
                        </a:lnSpc>
                        <a:spcBef>
                          <a:spcPts val="0"/>
                        </a:spcBef>
                        <a:spcAft>
                          <a:spcPts val="0"/>
                        </a:spcAft>
                      </a:pPr>
                      <a:endParaRPr lang="en-US" sz="15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endParaRPr lang="en-US" sz="1500" dirty="0">
                        <a:effectLst/>
                        <a:latin typeface="+mn-lt"/>
                        <a:ea typeface="Calibri" panose="020F0502020204030204" pitchFamily="34" charset="0"/>
                        <a:cs typeface="Times New Roman" panose="02020603050405020304" pitchFamily="18" charset="0"/>
                      </a:endParaRPr>
                    </a:p>
                  </a:txBody>
                  <a:tcPr marL="36028" marR="36028" marT="0" marB="0"/>
                </a:tc>
                <a:tc>
                  <a:txBody>
                    <a:bodyPr/>
                    <a:lstStyle/>
                    <a:p>
                      <a:pPr marL="0" marR="0" algn="l">
                        <a:lnSpc>
                          <a:spcPct val="107000"/>
                        </a:lnSpc>
                        <a:spcBef>
                          <a:spcPts val="0"/>
                        </a:spcBef>
                        <a:spcAft>
                          <a:spcPts val="0"/>
                        </a:spcAft>
                      </a:pPr>
                      <a:endParaRPr lang="en-US" sz="1500" dirty="0">
                        <a:effectLst/>
                        <a:latin typeface="+mn-lt"/>
                        <a:ea typeface="Calibri" panose="020F0502020204030204" pitchFamily="34" charset="0"/>
                        <a:cs typeface="Times New Roman" panose="02020603050405020304" pitchFamily="18" charset="0"/>
                      </a:endParaRPr>
                    </a:p>
                  </a:txBody>
                  <a:tcPr marL="36028" marR="36028" marT="0" marB="0"/>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500" b="0" i="0" u="none" strike="noStrike" dirty="0">
                          <a:solidFill>
                            <a:srgbClr val="000000"/>
                          </a:solidFill>
                          <a:effectLst/>
                          <a:latin typeface="+mn-lt"/>
                        </a:rPr>
                        <a:t>Graduate Study </a:t>
                      </a:r>
                      <a:r>
                        <a:rPr lang="en-US" sz="1500" b="0" i="0" u="none" strike="noStrike" dirty="0" err="1">
                          <a:solidFill>
                            <a:srgbClr val="000000"/>
                          </a:solidFill>
                          <a:effectLst/>
                          <a:latin typeface="+mn-lt"/>
                        </a:rPr>
                        <a:t>Programme</a:t>
                      </a:r>
                      <a:r>
                        <a:rPr lang="en-US" sz="1500" b="0" i="0" u="none" strike="noStrike" dirty="0">
                          <a:solidFill>
                            <a:srgbClr val="000000"/>
                          </a:solidFill>
                          <a:effectLst/>
                          <a:latin typeface="+mn-lt"/>
                        </a:rPr>
                        <a:t>: Environmental Infrastructure Management</a:t>
                      </a:r>
                    </a:p>
                  </a:txBody>
                  <a:tcPr marL="7620" marR="7620" marT="7620" marB="0"/>
                </a:tc>
                <a:tc>
                  <a:txBody>
                    <a:bodyPr/>
                    <a:lstStyle/>
                    <a:p>
                      <a:pPr marL="0" marR="0" algn="l">
                        <a:lnSpc>
                          <a:spcPct val="107000"/>
                        </a:lnSpc>
                        <a:spcBef>
                          <a:spcPts val="0"/>
                        </a:spcBef>
                        <a:spcAft>
                          <a:spcPts val="0"/>
                        </a:spcAft>
                      </a:pPr>
                      <a:endParaRPr lang="en-US" sz="1500" dirty="0">
                        <a:effectLst/>
                        <a:latin typeface="+mn-lt"/>
                        <a:ea typeface="Calibri" panose="020F0502020204030204" pitchFamily="34" charset="0"/>
                        <a:cs typeface="Times New Roman" panose="02020603050405020304" pitchFamily="18" charset="0"/>
                      </a:endParaRPr>
                    </a:p>
                  </a:txBody>
                  <a:tcPr marL="36028" marR="36028" marT="0" marB="0"/>
                </a:tc>
                <a:tc>
                  <a:txBody>
                    <a:bodyPr/>
                    <a:lstStyle/>
                    <a:p>
                      <a:pPr marL="0" marR="0" algn="l">
                        <a:lnSpc>
                          <a:spcPct val="107000"/>
                        </a:lnSpc>
                        <a:spcBef>
                          <a:spcPts val="0"/>
                        </a:spcBef>
                        <a:spcAft>
                          <a:spcPts val="0"/>
                        </a:spcAft>
                      </a:pPr>
                      <a:endParaRPr lang="en-US" sz="1500" dirty="0">
                        <a:effectLst/>
                        <a:latin typeface="+mn-lt"/>
                        <a:ea typeface="Calibri" panose="020F0502020204030204" pitchFamily="34" charset="0"/>
                        <a:cs typeface="Times New Roman" panose="02020603050405020304" pitchFamily="18" charset="0"/>
                      </a:endParaRPr>
                    </a:p>
                  </a:txBody>
                  <a:tcPr marL="36028" marR="36028" marT="0" marB="0"/>
                </a:tc>
                <a:tc>
                  <a:txBody>
                    <a:bodyPr/>
                    <a:lstStyle/>
                    <a:p>
                      <a:pPr marL="0" marR="0" algn="l">
                        <a:lnSpc>
                          <a:spcPct val="107000"/>
                        </a:lnSpc>
                        <a:spcBef>
                          <a:spcPts val="0"/>
                        </a:spcBef>
                        <a:spcAft>
                          <a:spcPts val="0"/>
                        </a:spcAft>
                      </a:pPr>
                      <a:endParaRPr lang="en-US" sz="1500" dirty="0">
                        <a:effectLst/>
                        <a:latin typeface="+mn-lt"/>
                        <a:ea typeface="Calibri" panose="020F0502020204030204" pitchFamily="34" charset="0"/>
                        <a:cs typeface="Times New Roman" panose="02020603050405020304" pitchFamily="18" charset="0"/>
                      </a:endParaRPr>
                    </a:p>
                  </a:txBody>
                  <a:tcPr marL="36028" marR="36028" marT="0" marB="0"/>
                </a:tc>
                <a:extLst>
                  <a:ext uri="{0D108BD9-81ED-4DB2-BD59-A6C34878D82A}">
                    <a16:rowId xmlns:a16="http://schemas.microsoft.com/office/drawing/2014/main" val="3063105933"/>
                  </a:ext>
                </a:extLst>
              </a:tr>
            </a:tbl>
          </a:graphicData>
        </a:graphic>
      </p:graphicFrame>
    </p:spTree>
    <p:extLst>
      <p:ext uri="{BB962C8B-B14F-4D97-AF65-F5344CB8AC3E}">
        <p14:creationId xmlns:p14="http://schemas.microsoft.com/office/powerpoint/2010/main" val="28850851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management </a:t>
            </a:r>
          </a:p>
          <a:p>
            <a:r>
              <a:rPr lang="en-US" sz="1600" dirty="0">
                <a:solidFill>
                  <a:schemeClr val="bg1"/>
                </a:solidFill>
              </a:rPr>
              <a:t>for 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9" name="Subtitle 2">
            <a:extLst>
              <a:ext uri="{FF2B5EF4-FFF2-40B4-BE49-F238E27FC236}">
                <a16:creationId xmlns:a16="http://schemas.microsoft.com/office/drawing/2014/main" id="{2E13D131-A72F-49C2-A690-7E4C67DCF240}"/>
              </a:ext>
            </a:extLst>
          </p:cNvPr>
          <p:cNvSpPr txBox="1">
            <a:spLocks/>
          </p:cNvSpPr>
          <p:nvPr/>
        </p:nvSpPr>
        <p:spPr>
          <a:xfrm>
            <a:off x="650273" y="769430"/>
            <a:ext cx="7843454" cy="507910"/>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u="sng" dirty="0"/>
              <a:t>WP2</a:t>
            </a:r>
            <a:r>
              <a:rPr lang="el-GR" sz="2000" b="1" u="sng" dirty="0"/>
              <a:t>: </a:t>
            </a:r>
            <a:r>
              <a:rPr lang="en-US" sz="2000" b="1" u="sng" dirty="0"/>
              <a:t>Development of competence-based curricula aligned with EU trends</a:t>
            </a:r>
            <a:endParaRPr lang="bs-Latn-BA" sz="2000" b="1" u="sng" dirty="0">
              <a:solidFill>
                <a:schemeClr val="accent1">
                  <a:lumMod val="75000"/>
                </a:schemeClr>
              </a:solidFill>
              <a:effectLst>
                <a:outerShdw blurRad="38100" dist="38100" dir="2700000" algn="tl">
                  <a:srgbClr val="000000">
                    <a:alpha val="43137"/>
                  </a:srgbClr>
                </a:outerShdw>
              </a:effectLst>
              <a:latin typeface="Calibri Light" pitchFamily="34" charset="0"/>
              <a:cs typeface="Calibri Light" pitchFamily="34" charset="0"/>
            </a:endParaRPr>
          </a:p>
        </p:txBody>
      </p:sp>
      <p:graphicFrame>
        <p:nvGraphicFramePr>
          <p:cNvPr id="2" name="Table 1">
            <a:extLst>
              <a:ext uri="{FF2B5EF4-FFF2-40B4-BE49-F238E27FC236}">
                <a16:creationId xmlns:a16="http://schemas.microsoft.com/office/drawing/2014/main" id="{84B38EEE-BD72-4133-8393-28073D403579}"/>
              </a:ext>
            </a:extLst>
          </p:cNvPr>
          <p:cNvGraphicFramePr>
            <a:graphicFrameLocks noGrp="1"/>
          </p:cNvGraphicFramePr>
          <p:nvPr>
            <p:extLst>
              <p:ext uri="{D42A27DB-BD31-4B8C-83A1-F6EECF244321}">
                <p14:modId xmlns:p14="http://schemas.microsoft.com/office/powerpoint/2010/main" val="2925748132"/>
              </p:ext>
            </p:extLst>
          </p:nvPr>
        </p:nvGraphicFramePr>
        <p:xfrm>
          <a:off x="-1367" y="1190629"/>
          <a:ext cx="9149850" cy="4101782"/>
        </p:xfrm>
        <a:graphic>
          <a:graphicData uri="http://schemas.openxmlformats.org/drawingml/2006/table">
            <a:tbl>
              <a:tblPr firstRow="1" firstCol="1" bandRow="1">
                <a:tableStyleId>{46F890A9-2807-4EBB-B81D-B2AA78EC7F39}</a:tableStyleId>
              </a:tblPr>
              <a:tblGrid>
                <a:gridCol w="418752">
                  <a:extLst>
                    <a:ext uri="{9D8B030D-6E8A-4147-A177-3AD203B41FA5}">
                      <a16:colId xmlns:a16="http://schemas.microsoft.com/office/drawing/2014/main" val="4209049995"/>
                    </a:ext>
                  </a:extLst>
                </a:gridCol>
                <a:gridCol w="1347660">
                  <a:extLst>
                    <a:ext uri="{9D8B030D-6E8A-4147-A177-3AD203B41FA5}">
                      <a16:colId xmlns:a16="http://schemas.microsoft.com/office/drawing/2014/main" val="2050615399"/>
                    </a:ext>
                  </a:extLst>
                </a:gridCol>
                <a:gridCol w="819898">
                  <a:extLst>
                    <a:ext uri="{9D8B030D-6E8A-4147-A177-3AD203B41FA5}">
                      <a16:colId xmlns:a16="http://schemas.microsoft.com/office/drawing/2014/main" val="3881676238"/>
                    </a:ext>
                  </a:extLst>
                </a:gridCol>
                <a:gridCol w="920257">
                  <a:extLst>
                    <a:ext uri="{9D8B030D-6E8A-4147-A177-3AD203B41FA5}">
                      <a16:colId xmlns:a16="http://schemas.microsoft.com/office/drawing/2014/main" val="4055033701"/>
                    </a:ext>
                  </a:extLst>
                </a:gridCol>
                <a:gridCol w="1676400">
                  <a:extLst>
                    <a:ext uri="{9D8B030D-6E8A-4147-A177-3AD203B41FA5}">
                      <a16:colId xmlns:a16="http://schemas.microsoft.com/office/drawing/2014/main" val="4007477852"/>
                    </a:ext>
                  </a:extLst>
                </a:gridCol>
                <a:gridCol w="1828800">
                  <a:extLst>
                    <a:ext uri="{9D8B030D-6E8A-4147-A177-3AD203B41FA5}">
                      <a16:colId xmlns:a16="http://schemas.microsoft.com/office/drawing/2014/main" val="3831594684"/>
                    </a:ext>
                  </a:extLst>
                </a:gridCol>
                <a:gridCol w="816877">
                  <a:extLst>
                    <a:ext uri="{9D8B030D-6E8A-4147-A177-3AD203B41FA5}">
                      <a16:colId xmlns:a16="http://schemas.microsoft.com/office/drawing/2014/main" val="2440048694"/>
                    </a:ext>
                  </a:extLst>
                </a:gridCol>
                <a:gridCol w="660603">
                  <a:extLst>
                    <a:ext uri="{9D8B030D-6E8A-4147-A177-3AD203B41FA5}">
                      <a16:colId xmlns:a16="http://schemas.microsoft.com/office/drawing/2014/main" val="3119929140"/>
                    </a:ext>
                  </a:extLst>
                </a:gridCol>
                <a:gridCol w="660603">
                  <a:extLst>
                    <a:ext uri="{9D8B030D-6E8A-4147-A177-3AD203B41FA5}">
                      <a16:colId xmlns:a16="http://schemas.microsoft.com/office/drawing/2014/main" val="750433981"/>
                    </a:ext>
                  </a:extLst>
                </a:gridCol>
              </a:tblGrid>
              <a:tr h="483742">
                <a:tc>
                  <a:txBody>
                    <a:bodyPr/>
                    <a:lstStyle/>
                    <a:p>
                      <a:pPr marL="0" marR="0">
                        <a:lnSpc>
                          <a:spcPct val="107000"/>
                        </a:lnSpc>
                        <a:spcBef>
                          <a:spcPts val="0"/>
                        </a:spcBef>
                        <a:spcAft>
                          <a:spcPts val="0"/>
                        </a:spcAft>
                      </a:pPr>
                      <a:r>
                        <a:rPr lang="en-US" sz="1500" dirty="0">
                          <a:effectLst/>
                        </a:rPr>
                        <a:t>A/A</a:t>
                      </a:r>
                      <a:endParaRPr lang="en-US" sz="1500" dirty="0">
                        <a:effectLst/>
                        <a:latin typeface="+mn-lt"/>
                        <a:ea typeface="Calibri" panose="020F0502020204030204" pitchFamily="34" charset="0"/>
                        <a:cs typeface="Times New Roman" panose="02020603050405020304" pitchFamily="18" charset="0"/>
                      </a:endParaRPr>
                    </a:p>
                  </a:txBody>
                  <a:tcPr marL="36028" marR="36028" marT="0" marB="0"/>
                </a:tc>
                <a:tc>
                  <a:txBody>
                    <a:bodyPr/>
                    <a:lstStyle/>
                    <a:p>
                      <a:pPr marL="0" marR="0">
                        <a:lnSpc>
                          <a:spcPct val="107000"/>
                        </a:lnSpc>
                        <a:spcBef>
                          <a:spcPts val="0"/>
                        </a:spcBef>
                        <a:spcAft>
                          <a:spcPts val="0"/>
                        </a:spcAft>
                      </a:pPr>
                      <a:r>
                        <a:rPr lang="en-US" sz="1500" dirty="0">
                          <a:effectLst/>
                        </a:rPr>
                        <a:t>Institution</a:t>
                      </a:r>
                      <a:endParaRPr lang="en-US" sz="1500" dirty="0">
                        <a:effectLst/>
                        <a:latin typeface="+mn-lt"/>
                        <a:ea typeface="Calibri" panose="020F0502020204030204" pitchFamily="34" charset="0"/>
                        <a:cs typeface="Times New Roman" panose="02020603050405020304" pitchFamily="18" charset="0"/>
                      </a:endParaRPr>
                    </a:p>
                  </a:txBody>
                  <a:tcPr marL="36028" marR="36028" marT="0" marB="0"/>
                </a:tc>
                <a:tc>
                  <a:txBody>
                    <a:bodyPr/>
                    <a:lstStyle/>
                    <a:p>
                      <a:pPr marL="0" marR="0">
                        <a:lnSpc>
                          <a:spcPct val="107000"/>
                        </a:lnSpc>
                        <a:spcBef>
                          <a:spcPts val="0"/>
                        </a:spcBef>
                        <a:spcAft>
                          <a:spcPts val="0"/>
                        </a:spcAft>
                      </a:pPr>
                      <a:r>
                        <a:rPr lang="en-US" sz="1500">
                          <a:effectLst/>
                        </a:rPr>
                        <a:t>Country</a:t>
                      </a:r>
                      <a:endParaRPr lang="en-US" sz="1500">
                        <a:effectLst/>
                        <a:latin typeface="+mn-lt"/>
                        <a:ea typeface="Calibri" panose="020F0502020204030204" pitchFamily="34" charset="0"/>
                        <a:cs typeface="Times New Roman" panose="02020603050405020304" pitchFamily="18" charset="0"/>
                      </a:endParaRPr>
                    </a:p>
                  </a:txBody>
                  <a:tcPr marL="36028" marR="36028" marT="0" marB="0"/>
                </a:tc>
                <a:tc>
                  <a:txBody>
                    <a:bodyPr/>
                    <a:lstStyle/>
                    <a:p>
                      <a:pPr marL="0" marR="0">
                        <a:lnSpc>
                          <a:spcPct val="107000"/>
                        </a:lnSpc>
                        <a:spcBef>
                          <a:spcPts val="0"/>
                        </a:spcBef>
                        <a:spcAft>
                          <a:spcPts val="0"/>
                        </a:spcAft>
                      </a:pPr>
                      <a:r>
                        <a:rPr lang="en-US" sz="1500">
                          <a:effectLst/>
                        </a:rPr>
                        <a:t>Studying system</a:t>
                      </a:r>
                      <a:endParaRPr lang="en-US" sz="1500">
                        <a:effectLst/>
                        <a:latin typeface="+mn-lt"/>
                        <a:ea typeface="Calibri" panose="020F0502020204030204" pitchFamily="34" charset="0"/>
                        <a:cs typeface="Times New Roman" panose="02020603050405020304" pitchFamily="18" charset="0"/>
                      </a:endParaRPr>
                    </a:p>
                  </a:txBody>
                  <a:tcPr marL="36028" marR="36028" marT="0" marB="0"/>
                </a:tc>
                <a:tc>
                  <a:txBody>
                    <a:bodyPr/>
                    <a:lstStyle/>
                    <a:p>
                      <a:pPr marL="0" marR="0">
                        <a:lnSpc>
                          <a:spcPct val="107000"/>
                        </a:lnSpc>
                        <a:spcBef>
                          <a:spcPts val="0"/>
                        </a:spcBef>
                        <a:spcAft>
                          <a:spcPts val="0"/>
                        </a:spcAft>
                      </a:pPr>
                      <a:r>
                        <a:rPr lang="en-US" sz="1500">
                          <a:effectLst/>
                        </a:rPr>
                        <a:t>Program</a:t>
                      </a:r>
                      <a:endParaRPr lang="en-US" sz="1500">
                        <a:effectLst/>
                        <a:latin typeface="+mn-lt"/>
                        <a:ea typeface="Calibri" panose="020F0502020204030204" pitchFamily="34" charset="0"/>
                        <a:cs typeface="Times New Roman" panose="02020603050405020304" pitchFamily="18" charset="0"/>
                      </a:endParaRPr>
                    </a:p>
                  </a:txBody>
                  <a:tcPr marL="36028" marR="36028" marT="0" marB="0"/>
                </a:tc>
                <a:tc>
                  <a:txBody>
                    <a:bodyPr/>
                    <a:lstStyle/>
                    <a:p>
                      <a:pPr marL="0" marR="0">
                        <a:lnSpc>
                          <a:spcPct val="107000"/>
                        </a:lnSpc>
                        <a:spcBef>
                          <a:spcPts val="0"/>
                        </a:spcBef>
                        <a:spcAft>
                          <a:spcPts val="0"/>
                        </a:spcAft>
                      </a:pPr>
                      <a:r>
                        <a:rPr lang="en-US" sz="1500">
                          <a:effectLst/>
                        </a:rPr>
                        <a:t>Course</a:t>
                      </a:r>
                      <a:endParaRPr lang="en-US" sz="1500">
                        <a:effectLst/>
                        <a:latin typeface="+mn-lt"/>
                        <a:ea typeface="Calibri" panose="020F0502020204030204" pitchFamily="34" charset="0"/>
                        <a:cs typeface="Times New Roman" panose="02020603050405020304" pitchFamily="18" charset="0"/>
                      </a:endParaRPr>
                    </a:p>
                  </a:txBody>
                  <a:tcPr marL="36028" marR="36028" marT="0" marB="0"/>
                </a:tc>
                <a:tc>
                  <a:txBody>
                    <a:bodyPr/>
                    <a:lstStyle/>
                    <a:p>
                      <a:pPr marL="0" marR="0">
                        <a:lnSpc>
                          <a:spcPct val="107000"/>
                        </a:lnSpc>
                        <a:spcBef>
                          <a:spcPts val="0"/>
                        </a:spcBef>
                        <a:spcAft>
                          <a:spcPts val="0"/>
                        </a:spcAft>
                      </a:pPr>
                      <a:r>
                        <a:rPr lang="en-US" sz="1500">
                          <a:effectLst/>
                        </a:rPr>
                        <a:t>Year/</a:t>
                      </a:r>
                    </a:p>
                    <a:p>
                      <a:pPr marL="0" marR="0">
                        <a:lnSpc>
                          <a:spcPct val="107000"/>
                        </a:lnSpc>
                        <a:spcBef>
                          <a:spcPts val="0"/>
                        </a:spcBef>
                        <a:spcAft>
                          <a:spcPts val="0"/>
                        </a:spcAft>
                      </a:pPr>
                      <a:r>
                        <a:rPr lang="en-US" sz="1500">
                          <a:effectLst/>
                        </a:rPr>
                        <a:t>Semester</a:t>
                      </a:r>
                      <a:endParaRPr lang="en-US" sz="1500">
                        <a:effectLst/>
                        <a:latin typeface="+mn-lt"/>
                        <a:ea typeface="Calibri" panose="020F0502020204030204" pitchFamily="34" charset="0"/>
                        <a:cs typeface="Times New Roman" panose="02020603050405020304" pitchFamily="18" charset="0"/>
                      </a:endParaRPr>
                    </a:p>
                  </a:txBody>
                  <a:tcPr marL="36028" marR="36028" marT="0" marB="0"/>
                </a:tc>
                <a:tc>
                  <a:txBody>
                    <a:bodyPr/>
                    <a:lstStyle/>
                    <a:p>
                      <a:pPr marL="0" marR="0">
                        <a:lnSpc>
                          <a:spcPct val="107000"/>
                        </a:lnSpc>
                        <a:spcBef>
                          <a:spcPts val="0"/>
                        </a:spcBef>
                        <a:spcAft>
                          <a:spcPts val="0"/>
                        </a:spcAft>
                      </a:pPr>
                      <a:r>
                        <a:rPr lang="en-US" sz="1500">
                          <a:effectLst/>
                        </a:rPr>
                        <a:t>ECTS</a:t>
                      </a:r>
                      <a:endParaRPr lang="en-US" sz="1500">
                        <a:effectLst/>
                        <a:latin typeface="+mn-lt"/>
                        <a:ea typeface="Calibri" panose="020F0502020204030204" pitchFamily="34" charset="0"/>
                        <a:cs typeface="Times New Roman" panose="02020603050405020304" pitchFamily="18" charset="0"/>
                      </a:endParaRPr>
                    </a:p>
                  </a:txBody>
                  <a:tcPr marL="36028" marR="36028" marT="0" marB="0"/>
                </a:tc>
                <a:tc>
                  <a:txBody>
                    <a:bodyPr/>
                    <a:lstStyle/>
                    <a:p>
                      <a:pPr marL="0" marR="0">
                        <a:lnSpc>
                          <a:spcPct val="107000"/>
                        </a:lnSpc>
                        <a:spcBef>
                          <a:spcPts val="0"/>
                        </a:spcBef>
                        <a:spcAft>
                          <a:spcPts val="0"/>
                        </a:spcAft>
                      </a:pPr>
                      <a:r>
                        <a:rPr lang="en-US" sz="1500">
                          <a:effectLst/>
                        </a:rPr>
                        <a:t>Type</a:t>
                      </a:r>
                      <a:endParaRPr lang="en-US" sz="1500">
                        <a:effectLst/>
                        <a:latin typeface="+mn-lt"/>
                        <a:ea typeface="Calibri" panose="020F0502020204030204" pitchFamily="34" charset="0"/>
                        <a:cs typeface="Times New Roman" panose="02020603050405020304" pitchFamily="18" charset="0"/>
                      </a:endParaRPr>
                    </a:p>
                  </a:txBody>
                  <a:tcPr marL="36028" marR="36028" marT="0" marB="0"/>
                </a:tc>
                <a:extLst>
                  <a:ext uri="{0D108BD9-81ED-4DB2-BD59-A6C34878D82A}">
                    <a16:rowId xmlns:a16="http://schemas.microsoft.com/office/drawing/2014/main" val="2773849513"/>
                  </a:ext>
                </a:extLst>
              </a:tr>
              <a:tr h="184571">
                <a:tc rowSpan="2">
                  <a:txBody>
                    <a:bodyPr/>
                    <a:lstStyle/>
                    <a:p>
                      <a:pPr marL="0" marR="0">
                        <a:lnSpc>
                          <a:spcPct val="107000"/>
                        </a:lnSpc>
                        <a:spcBef>
                          <a:spcPts val="0"/>
                        </a:spcBef>
                        <a:spcAft>
                          <a:spcPts val="0"/>
                        </a:spcAft>
                      </a:pPr>
                      <a:r>
                        <a:rPr lang="en-US" sz="1600" dirty="0">
                          <a:effectLst/>
                        </a:rPr>
                        <a:t>6</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rowSpan="2">
                  <a:txBody>
                    <a:bodyPr/>
                    <a:lstStyle/>
                    <a:p>
                      <a:pPr marL="0" marR="0">
                        <a:lnSpc>
                          <a:spcPct val="107000"/>
                        </a:lnSpc>
                        <a:spcBef>
                          <a:spcPts val="0"/>
                        </a:spcBef>
                        <a:spcAft>
                          <a:spcPts val="0"/>
                        </a:spcAft>
                      </a:pPr>
                      <a:r>
                        <a:rPr lang="en-US" sz="1600">
                          <a:effectLst/>
                        </a:rPr>
                        <a:t>University of Nis /</a:t>
                      </a:r>
                    </a:p>
                    <a:p>
                      <a:pPr marL="0" marR="0">
                        <a:lnSpc>
                          <a:spcPct val="107000"/>
                        </a:lnSpc>
                        <a:spcBef>
                          <a:spcPts val="0"/>
                        </a:spcBef>
                        <a:spcAft>
                          <a:spcPts val="0"/>
                        </a:spcAft>
                      </a:pPr>
                      <a:r>
                        <a:rPr lang="en-US" sz="1600">
                          <a:effectLst/>
                        </a:rPr>
                        <a:t>Faculty of Civil Engineering and Architecture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rowSpan="2">
                  <a:txBody>
                    <a:bodyPr/>
                    <a:lstStyle/>
                    <a:p>
                      <a:pPr marL="0" marR="0">
                        <a:lnSpc>
                          <a:spcPct val="107000"/>
                        </a:lnSpc>
                        <a:spcBef>
                          <a:spcPts val="0"/>
                        </a:spcBef>
                        <a:spcAft>
                          <a:spcPts val="0"/>
                        </a:spcAft>
                      </a:pPr>
                      <a:r>
                        <a:rPr lang="en-US" sz="1600">
                          <a:effectLst/>
                        </a:rPr>
                        <a:t>Serbia</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rowSpan="2">
                  <a:txBody>
                    <a:bodyPr/>
                    <a:lstStyle/>
                    <a:p>
                      <a:pPr marL="0" marR="0">
                        <a:lnSpc>
                          <a:spcPct val="107000"/>
                        </a:lnSpc>
                        <a:spcBef>
                          <a:spcPts val="0"/>
                        </a:spcBef>
                        <a:spcAft>
                          <a:spcPts val="0"/>
                        </a:spcAft>
                      </a:pPr>
                      <a:r>
                        <a:rPr lang="en-US" sz="1600" dirty="0">
                          <a:effectLst/>
                        </a:rPr>
                        <a:t>4+1</a:t>
                      </a:r>
                    </a:p>
                    <a:p>
                      <a:pPr marL="0" marR="0">
                        <a:lnSpc>
                          <a:spcPct val="107000"/>
                        </a:lnSpc>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u="none">
                          <a:effectLst/>
                        </a:rPr>
                        <a:t>Undergraduate</a:t>
                      </a:r>
                      <a:endParaRPr lang="en-US" sz="1600" u="none">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u="none" dirty="0">
                          <a:effectLst/>
                        </a:rPr>
                        <a:t>Bachelor academic studies – Civil Engineering</a:t>
                      </a:r>
                      <a:endParaRPr lang="en-US" sz="1600" u="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rowSpan="2">
                  <a:txBody>
                    <a:bodyPr/>
                    <a:lstStyle/>
                    <a:p>
                      <a:pPr marL="0" marR="0">
                        <a:lnSpc>
                          <a:spcPct val="107000"/>
                        </a:lnSpc>
                        <a:spcBef>
                          <a:spcPts val="0"/>
                        </a:spcBef>
                        <a:spcAft>
                          <a:spcPts val="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rowSpan="2">
                  <a:txBody>
                    <a:bodyPr/>
                    <a:lstStyle/>
                    <a:p>
                      <a:pPr marL="0" marR="0">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rowSpan="2">
                  <a:txBody>
                    <a:bodyPr/>
                    <a:lstStyle/>
                    <a:p>
                      <a:pPr marL="0" marR="0">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35127541"/>
                  </a:ext>
                </a:extLst>
              </a:tr>
              <a:tr h="277481">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pPr marL="0" marR="0">
                        <a:lnSpc>
                          <a:spcPct val="107000"/>
                        </a:lnSpc>
                        <a:spcBef>
                          <a:spcPts val="0"/>
                        </a:spcBef>
                        <a:spcAft>
                          <a:spcPts val="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u="none" dirty="0">
                          <a:effectLst/>
                        </a:rPr>
                        <a:t>Master</a:t>
                      </a:r>
                      <a:endParaRPr lang="en-US" sz="1600" u="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u="none" dirty="0">
                          <a:effectLst/>
                        </a:rPr>
                        <a:t>Master academic studies – Civil Engineering  - Module Hydraulic Engineering</a:t>
                      </a:r>
                      <a:endParaRPr lang="en-US" sz="1600" u="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756295502"/>
                  </a:ext>
                </a:extLst>
              </a:tr>
              <a:tr h="277481">
                <a:tc>
                  <a:txBody>
                    <a:bodyPr/>
                    <a:lstStyle/>
                    <a:p>
                      <a:pPr marL="0" marR="0" algn="l" defTabSz="914400" rtl="0" eaLnBrk="1" latinLnBrk="0" hangingPunct="1">
                        <a:lnSpc>
                          <a:spcPct val="107000"/>
                        </a:lnSpc>
                        <a:spcBef>
                          <a:spcPts val="0"/>
                        </a:spcBef>
                        <a:spcAft>
                          <a:spcPts val="0"/>
                        </a:spcAft>
                      </a:pPr>
                      <a:r>
                        <a:rPr lang="en-US" sz="1600" u="none" kern="1200" dirty="0">
                          <a:solidFill>
                            <a:schemeClr val="dk1"/>
                          </a:solidFill>
                          <a:effectLst/>
                          <a:latin typeface="+mn-lt"/>
                          <a:ea typeface="+mn-ea"/>
                          <a:cs typeface="+mn-cs"/>
                        </a:rPr>
                        <a:t>7</a:t>
                      </a:r>
                    </a:p>
                  </a:txBody>
                  <a:tcPr marL="68580" marR="68580" marT="0" marB="0"/>
                </a:tc>
                <a:tc>
                  <a:txBody>
                    <a:bodyPr/>
                    <a:lstStyle/>
                    <a:p>
                      <a:pPr marL="0" marR="0" algn="l" defTabSz="914400" rtl="0" eaLnBrk="1" latinLnBrk="0" hangingPunct="1">
                        <a:lnSpc>
                          <a:spcPct val="107000"/>
                        </a:lnSpc>
                        <a:spcBef>
                          <a:spcPts val="0"/>
                        </a:spcBef>
                        <a:spcAft>
                          <a:spcPts val="0"/>
                        </a:spcAft>
                      </a:pPr>
                      <a:r>
                        <a:rPr lang="en-US" sz="1600" u="none" kern="1200" dirty="0">
                          <a:solidFill>
                            <a:schemeClr val="dk1"/>
                          </a:solidFill>
                          <a:effectLst/>
                          <a:latin typeface="+mn-lt"/>
                          <a:ea typeface="+mn-ea"/>
                          <a:cs typeface="+mn-cs"/>
                        </a:rPr>
                        <a:t>Technical College of Applied Sciences </a:t>
                      </a:r>
                      <a:r>
                        <a:rPr lang="en-US" sz="1600" u="none" kern="1200" dirty="0" err="1">
                          <a:solidFill>
                            <a:schemeClr val="dk1"/>
                          </a:solidFill>
                          <a:effectLst/>
                          <a:latin typeface="+mn-lt"/>
                          <a:ea typeface="+mn-ea"/>
                          <a:cs typeface="+mn-cs"/>
                        </a:rPr>
                        <a:t>Urosevac-Leposavic</a:t>
                      </a:r>
                      <a:endParaRPr lang="en-US" sz="1600" u="none" kern="1200" dirty="0">
                        <a:solidFill>
                          <a:schemeClr val="dk1"/>
                        </a:solidFill>
                        <a:effectLst/>
                        <a:latin typeface="+mn-lt"/>
                        <a:ea typeface="+mn-ea"/>
                        <a:cs typeface="+mn-cs"/>
                      </a:endParaRPr>
                    </a:p>
                  </a:txBody>
                  <a:tcPr marL="68580" marR="68580" marT="0" marB="0"/>
                </a:tc>
                <a:tc>
                  <a:txBody>
                    <a:bodyPr/>
                    <a:lstStyle/>
                    <a:p>
                      <a:pPr marL="0" marR="0" algn="l" defTabSz="914400" rtl="0" eaLnBrk="1" latinLnBrk="0" hangingPunct="1">
                        <a:lnSpc>
                          <a:spcPct val="107000"/>
                        </a:lnSpc>
                        <a:spcBef>
                          <a:spcPts val="0"/>
                        </a:spcBef>
                        <a:spcAft>
                          <a:spcPts val="0"/>
                        </a:spcAft>
                      </a:pPr>
                      <a:r>
                        <a:rPr lang="en-US" sz="1600" u="none" kern="1200">
                          <a:solidFill>
                            <a:schemeClr val="dk1"/>
                          </a:solidFill>
                          <a:effectLst/>
                          <a:latin typeface="+mn-lt"/>
                          <a:ea typeface="+mn-ea"/>
                          <a:cs typeface="+mn-cs"/>
                        </a:rPr>
                        <a:t>Serbia</a:t>
                      </a:r>
                    </a:p>
                  </a:txBody>
                  <a:tcPr marL="68580" marR="68580" marT="0" marB="0"/>
                </a:tc>
                <a:tc>
                  <a:txBody>
                    <a:bodyPr/>
                    <a:lstStyle/>
                    <a:p>
                      <a:pPr marL="0" marR="0" algn="l" defTabSz="914400" rtl="0" eaLnBrk="1" latinLnBrk="0" hangingPunct="1">
                        <a:lnSpc>
                          <a:spcPct val="107000"/>
                        </a:lnSpc>
                        <a:spcBef>
                          <a:spcPts val="0"/>
                        </a:spcBef>
                        <a:spcAft>
                          <a:spcPts val="0"/>
                        </a:spcAft>
                      </a:pPr>
                      <a:r>
                        <a:rPr lang="en-US" sz="1600" u="none" kern="1200">
                          <a:solidFill>
                            <a:schemeClr val="dk1"/>
                          </a:solidFill>
                          <a:effectLst/>
                          <a:latin typeface="+mn-lt"/>
                          <a:ea typeface="+mn-ea"/>
                          <a:cs typeface="+mn-cs"/>
                        </a:rPr>
                        <a:t> </a:t>
                      </a:r>
                    </a:p>
                  </a:txBody>
                  <a:tcPr marL="68580" marR="68580" marT="0" marB="0"/>
                </a:tc>
                <a:tc>
                  <a:txBody>
                    <a:bodyPr/>
                    <a:lstStyle/>
                    <a:p>
                      <a:pPr marL="0" marR="0" algn="l" defTabSz="914400" rtl="0" eaLnBrk="1" latinLnBrk="0" hangingPunct="1">
                        <a:lnSpc>
                          <a:spcPct val="107000"/>
                        </a:lnSpc>
                        <a:spcBef>
                          <a:spcPts val="0"/>
                        </a:spcBef>
                        <a:spcAft>
                          <a:spcPts val="0"/>
                        </a:spcAft>
                      </a:pPr>
                      <a:r>
                        <a:rPr lang="en-US" sz="1600" u="none" kern="1200" dirty="0">
                          <a:solidFill>
                            <a:schemeClr val="dk1"/>
                          </a:solidFill>
                          <a:effectLst/>
                          <a:latin typeface="+mn-lt"/>
                          <a:ea typeface="+mn-ea"/>
                          <a:cs typeface="+mn-cs"/>
                        </a:rPr>
                        <a:t> </a:t>
                      </a:r>
                    </a:p>
                  </a:txBody>
                  <a:tcPr marL="68580" marR="68580" marT="0" marB="0"/>
                </a:tc>
                <a:tc>
                  <a:txBody>
                    <a:bodyPr/>
                    <a:lstStyle/>
                    <a:p>
                      <a:pPr marL="0" marR="0" algn="l" defTabSz="914400" rtl="0" eaLnBrk="1" latinLnBrk="0" hangingPunct="1">
                        <a:lnSpc>
                          <a:spcPct val="107000"/>
                        </a:lnSpc>
                        <a:spcBef>
                          <a:spcPts val="0"/>
                        </a:spcBef>
                        <a:spcAft>
                          <a:spcPts val="0"/>
                        </a:spcAft>
                      </a:pPr>
                      <a:r>
                        <a:rPr lang="en-US" sz="1600" u="none" kern="1200" dirty="0">
                          <a:solidFill>
                            <a:schemeClr val="dk1"/>
                          </a:solidFill>
                          <a:effectLst/>
                          <a:latin typeface="+mn-lt"/>
                          <a:ea typeface="+mn-ea"/>
                          <a:cs typeface="+mn-cs"/>
                        </a:rPr>
                        <a:t>No study </a:t>
                      </a:r>
                      <a:r>
                        <a:rPr lang="en-US" sz="1600" u="none" kern="1200" dirty="0" err="1">
                          <a:solidFill>
                            <a:schemeClr val="dk1"/>
                          </a:solidFill>
                          <a:effectLst/>
                          <a:latin typeface="+mn-lt"/>
                          <a:ea typeface="+mn-ea"/>
                          <a:cs typeface="+mn-cs"/>
                        </a:rPr>
                        <a:t>programmes</a:t>
                      </a:r>
                      <a:r>
                        <a:rPr lang="en-US" sz="1600" u="none" kern="1200" dirty="0">
                          <a:solidFill>
                            <a:schemeClr val="dk1"/>
                          </a:solidFill>
                          <a:effectLst/>
                          <a:latin typeface="+mn-lt"/>
                          <a:ea typeface="+mn-ea"/>
                          <a:cs typeface="+mn-cs"/>
                        </a:rPr>
                        <a:t> or courses related to water resources management</a:t>
                      </a:r>
                    </a:p>
                  </a:txBody>
                  <a:tcPr marL="68580" marR="68580" marT="0" marB="0"/>
                </a:tc>
                <a:tc>
                  <a:txBody>
                    <a:bodyPr/>
                    <a:lstStyle/>
                    <a:p>
                      <a:pPr marL="0" marR="0" algn="l" defTabSz="914400" rtl="0" eaLnBrk="1" latinLnBrk="0" hangingPunct="1">
                        <a:lnSpc>
                          <a:spcPct val="107000"/>
                        </a:lnSpc>
                        <a:spcBef>
                          <a:spcPts val="0"/>
                        </a:spcBef>
                        <a:spcAft>
                          <a:spcPts val="0"/>
                        </a:spcAft>
                      </a:pPr>
                      <a:endParaRPr lang="en-US" sz="1600" u="none" kern="1200" dirty="0">
                        <a:solidFill>
                          <a:schemeClr val="dk1"/>
                        </a:solidFill>
                        <a:effectLst/>
                        <a:latin typeface="+mn-lt"/>
                        <a:ea typeface="+mn-ea"/>
                        <a:cs typeface="+mn-cs"/>
                      </a:endParaRPr>
                    </a:p>
                  </a:txBody>
                  <a:tcPr marL="68580" marR="68580" marT="0" marB="0"/>
                </a:tc>
                <a:tc>
                  <a:txBody>
                    <a:bodyPr/>
                    <a:lstStyle/>
                    <a:p>
                      <a:pPr marL="0" marR="0" algn="l" defTabSz="914400" rtl="0" eaLnBrk="1" latinLnBrk="0" hangingPunct="1">
                        <a:lnSpc>
                          <a:spcPct val="107000"/>
                        </a:lnSpc>
                        <a:spcBef>
                          <a:spcPts val="0"/>
                        </a:spcBef>
                        <a:spcAft>
                          <a:spcPts val="0"/>
                        </a:spcAft>
                      </a:pPr>
                      <a:endParaRPr lang="en-US" sz="1600" u="none" kern="1200" dirty="0">
                        <a:solidFill>
                          <a:schemeClr val="dk1"/>
                        </a:solidFill>
                        <a:effectLst/>
                        <a:latin typeface="+mn-lt"/>
                        <a:ea typeface="+mn-ea"/>
                        <a:cs typeface="+mn-cs"/>
                      </a:endParaRPr>
                    </a:p>
                  </a:txBody>
                  <a:tcPr marL="68580" marR="68580" marT="0" marB="0"/>
                </a:tc>
                <a:tc>
                  <a:txBody>
                    <a:bodyPr/>
                    <a:lstStyle/>
                    <a:p>
                      <a:pPr marL="0" marR="0" algn="l" defTabSz="914400" rtl="0" eaLnBrk="1" latinLnBrk="0" hangingPunct="1">
                        <a:lnSpc>
                          <a:spcPct val="107000"/>
                        </a:lnSpc>
                        <a:spcBef>
                          <a:spcPts val="0"/>
                        </a:spcBef>
                        <a:spcAft>
                          <a:spcPts val="0"/>
                        </a:spcAft>
                      </a:pPr>
                      <a:endParaRPr lang="en-US" sz="1600" u="none" kern="1200" dirty="0">
                        <a:solidFill>
                          <a:schemeClr val="dk1"/>
                        </a:solidFill>
                        <a:effectLst/>
                        <a:latin typeface="+mn-lt"/>
                        <a:ea typeface="+mn-ea"/>
                        <a:cs typeface="+mn-cs"/>
                      </a:endParaRPr>
                    </a:p>
                  </a:txBody>
                  <a:tcPr marL="68580" marR="68580" marT="0" marB="0"/>
                </a:tc>
                <a:extLst>
                  <a:ext uri="{0D108BD9-81ED-4DB2-BD59-A6C34878D82A}">
                    <a16:rowId xmlns:a16="http://schemas.microsoft.com/office/drawing/2014/main" val="4147337178"/>
                  </a:ext>
                </a:extLst>
              </a:tr>
            </a:tbl>
          </a:graphicData>
        </a:graphic>
      </p:graphicFrame>
    </p:spTree>
    <p:extLst>
      <p:ext uri="{BB962C8B-B14F-4D97-AF65-F5344CB8AC3E}">
        <p14:creationId xmlns:p14="http://schemas.microsoft.com/office/powerpoint/2010/main" val="37392430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management </a:t>
            </a:r>
          </a:p>
          <a:p>
            <a:r>
              <a:rPr lang="en-US" sz="1600" dirty="0">
                <a:solidFill>
                  <a:schemeClr val="bg1"/>
                </a:solidFill>
              </a:rPr>
              <a:t>for 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9" name="Subtitle 2">
            <a:extLst>
              <a:ext uri="{FF2B5EF4-FFF2-40B4-BE49-F238E27FC236}">
                <a16:creationId xmlns:a16="http://schemas.microsoft.com/office/drawing/2014/main" id="{2E13D131-A72F-49C2-A690-7E4C67DCF240}"/>
              </a:ext>
            </a:extLst>
          </p:cNvPr>
          <p:cNvSpPr txBox="1">
            <a:spLocks/>
          </p:cNvSpPr>
          <p:nvPr/>
        </p:nvSpPr>
        <p:spPr>
          <a:xfrm>
            <a:off x="304801" y="685799"/>
            <a:ext cx="3283214" cy="137159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200" b="1" u="sng" dirty="0"/>
              <a:t>University of Pristina in Kosovska Mitrovica/Faculty of Technical Sciences</a:t>
            </a:r>
          </a:p>
        </p:txBody>
      </p:sp>
      <p:sp>
        <p:nvSpPr>
          <p:cNvPr id="3" name="Rectangle 2">
            <a:extLst>
              <a:ext uri="{FF2B5EF4-FFF2-40B4-BE49-F238E27FC236}">
                <a16:creationId xmlns:a16="http://schemas.microsoft.com/office/drawing/2014/main" id="{7A5598D7-94E8-4B07-9A7B-49D7867F0AE4}"/>
              </a:ext>
            </a:extLst>
          </p:cNvPr>
          <p:cNvSpPr/>
          <p:nvPr/>
        </p:nvSpPr>
        <p:spPr>
          <a:xfrm>
            <a:off x="36095" y="2589281"/>
            <a:ext cx="4158881" cy="1200329"/>
          </a:xfrm>
          <a:prstGeom prst="rect">
            <a:avLst/>
          </a:prstGeom>
        </p:spPr>
        <p:txBody>
          <a:bodyPr wrap="square">
            <a:spAutoFit/>
          </a:bodyPr>
          <a:lstStyle/>
          <a:p>
            <a:r>
              <a:rPr lang="en-US" b="1" dirty="0">
                <a:latin typeface="Arial" panose="020B0604020202020204" pitchFamily="34" charset="0"/>
                <a:ea typeface="Calibri" panose="020F0502020204030204" pitchFamily="34" charset="0"/>
              </a:rPr>
              <a:t>Undergraduate study program</a:t>
            </a:r>
          </a:p>
          <a:p>
            <a:endParaRPr lang="en-US" b="1" dirty="0">
              <a:latin typeface="Arial" panose="020B0604020202020204" pitchFamily="34" charset="0"/>
            </a:endParaRPr>
          </a:p>
          <a:p>
            <a:r>
              <a:rPr lang="en-US" b="1" dirty="0">
                <a:latin typeface="Arial" panose="020B0604020202020204" pitchFamily="34" charset="0"/>
              </a:rPr>
              <a:t>4 Courses related to Water and The </a:t>
            </a:r>
          </a:p>
          <a:p>
            <a:r>
              <a:rPr lang="en-US" b="1" dirty="0">
                <a:latin typeface="Arial" panose="020B0604020202020204" pitchFamily="34" charset="0"/>
              </a:rPr>
              <a:t> Environment</a:t>
            </a:r>
            <a:endParaRPr lang="en-US" dirty="0"/>
          </a:p>
        </p:txBody>
      </p:sp>
      <p:pic>
        <p:nvPicPr>
          <p:cNvPr id="12" name="Picture 11">
            <a:extLst>
              <a:ext uri="{FF2B5EF4-FFF2-40B4-BE49-F238E27FC236}">
                <a16:creationId xmlns:a16="http://schemas.microsoft.com/office/drawing/2014/main" id="{E5F00654-C1FA-4B1B-AAAF-9423FE9E2430}"/>
              </a:ext>
            </a:extLst>
          </p:cNvPr>
          <p:cNvPicPr>
            <a:picLocks noChangeAspect="1"/>
          </p:cNvPicPr>
          <p:nvPr/>
        </p:nvPicPr>
        <p:blipFill>
          <a:blip r:embed="rId6"/>
          <a:stretch>
            <a:fillRect/>
          </a:stretch>
        </p:blipFill>
        <p:spPr>
          <a:xfrm>
            <a:off x="4019798" y="46303"/>
            <a:ext cx="5042275" cy="6765393"/>
          </a:xfrm>
          <a:prstGeom prst="rect">
            <a:avLst/>
          </a:prstGeom>
        </p:spPr>
      </p:pic>
    </p:spTree>
    <p:extLst>
      <p:ext uri="{BB962C8B-B14F-4D97-AF65-F5344CB8AC3E}">
        <p14:creationId xmlns:p14="http://schemas.microsoft.com/office/powerpoint/2010/main" val="37914297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management </a:t>
            </a:r>
          </a:p>
          <a:p>
            <a:r>
              <a:rPr lang="en-US" sz="1600" dirty="0">
                <a:solidFill>
                  <a:schemeClr val="bg1"/>
                </a:solidFill>
              </a:rPr>
              <a:t>for 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9" name="Subtitle 2">
            <a:extLst>
              <a:ext uri="{FF2B5EF4-FFF2-40B4-BE49-F238E27FC236}">
                <a16:creationId xmlns:a16="http://schemas.microsoft.com/office/drawing/2014/main" id="{2E13D131-A72F-49C2-A690-7E4C67DCF240}"/>
              </a:ext>
            </a:extLst>
          </p:cNvPr>
          <p:cNvSpPr txBox="1">
            <a:spLocks/>
          </p:cNvSpPr>
          <p:nvPr/>
        </p:nvSpPr>
        <p:spPr>
          <a:xfrm>
            <a:off x="304801" y="685799"/>
            <a:ext cx="3283214" cy="137159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200" b="1" u="sng" dirty="0"/>
              <a:t>University of Pristina in Kosovska Mitrovica/Faculty of Technical Sciences</a:t>
            </a:r>
          </a:p>
        </p:txBody>
      </p:sp>
      <p:sp>
        <p:nvSpPr>
          <p:cNvPr id="3" name="Rectangle 2">
            <a:extLst>
              <a:ext uri="{FF2B5EF4-FFF2-40B4-BE49-F238E27FC236}">
                <a16:creationId xmlns:a16="http://schemas.microsoft.com/office/drawing/2014/main" id="{7A5598D7-94E8-4B07-9A7B-49D7867F0AE4}"/>
              </a:ext>
            </a:extLst>
          </p:cNvPr>
          <p:cNvSpPr/>
          <p:nvPr/>
        </p:nvSpPr>
        <p:spPr>
          <a:xfrm>
            <a:off x="81927" y="2589281"/>
            <a:ext cx="3506088" cy="369332"/>
          </a:xfrm>
          <a:prstGeom prst="rect">
            <a:avLst/>
          </a:prstGeom>
        </p:spPr>
        <p:txBody>
          <a:bodyPr wrap="none">
            <a:spAutoFit/>
          </a:bodyPr>
          <a:lstStyle/>
          <a:p>
            <a:r>
              <a:rPr lang="en-US" b="1" dirty="0">
                <a:latin typeface="Arial" panose="020B0604020202020204" pitchFamily="34" charset="0"/>
                <a:ea typeface="Calibri" panose="020F0502020204030204" pitchFamily="34" charset="0"/>
              </a:rPr>
              <a:t>Undergraduate study program</a:t>
            </a:r>
            <a:endParaRPr lang="en-US" dirty="0"/>
          </a:p>
        </p:txBody>
      </p:sp>
      <p:pic>
        <p:nvPicPr>
          <p:cNvPr id="2" name="Picture 1">
            <a:extLst>
              <a:ext uri="{FF2B5EF4-FFF2-40B4-BE49-F238E27FC236}">
                <a16:creationId xmlns:a16="http://schemas.microsoft.com/office/drawing/2014/main" id="{A58D0AA3-DEEF-4737-B116-52942B0A74A1}"/>
              </a:ext>
            </a:extLst>
          </p:cNvPr>
          <p:cNvPicPr>
            <a:picLocks noChangeAspect="1"/>
          </p:cNvPicPr>
          <p:nvPr/>
        </p:nvPicPr>
        <p:blipFill>
          <a:blip r:embed="rId6"/>
          <a:stretch>
            <a:fillRect/>
          </a:stretch>
        </p:blipFill>
        <p:spPr>
          <a:xfrm>
            <a:off x="3535551" y="136451"/>
            <a:ext cx="5509316" cy="6436535"/>
          </a:xfrm>
          <a:prstGeom prst="rect">
            <a:avLst/>
          </a:prstGeom>
        </p:spPr>
      </p:pic>
    </p:spTree>
    <p:extLst>
      <p:ext uri="{BB962C8B-B14F-4D97-AF65-F5344CB8AC3E}">
        <p14:creationId xmlns:p14="http://schemas.microsoft.com/office/powerpoint/2010/main" val="10982929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management </a:t>
            </a:r>
          </a:p>
          <a:p>
            <a:r>
              <a:rPr lang="en-US" sz="1600" dirty="0">
                <a:solidFill>
                  <a:schemeClr val="bg1"/>
                </a:solidFill>
              </a:rPr>
              <a:t>for 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9" name="Subtitle 2">
            <a:extLst>
              <a:ext uri="{FF2B5EF4-FFF2-40B4-BE49-F238E27FC236}">
                <a16:creationId xmlns:a16="http://schemas.microsoft.com/office/drawing/2014/main" id="{2E13D131-A72F-49C2-A690-7E4C67DCF240}"/>
              </a:ext>
            </a:extLst>
          </p:cNvPr>
          <p:cNvSpPr txBox="1">
            <a:spLocks/>
          </p:cNvSpPr>
          <p:nvPr/>
        </p:nvSpPr>
        <p:spPr>
          <a:xfrm>
            <a:off x="304801" y="685799"/>
            <a:ext cx="3283214" cy="137159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200" b="1" u="sng" dirty="0"/>
              <a:t>University of Pristina in Kosovska Mitrovica/Faculty of Technical Sciences</a:t>
            </a:r>
          </a:p>
        </p:txBody>
      </p:sp>
      <p:sp>
        <p:nvSpPr>
          <p:cNvPr id="3" name="Rectangle 2">
            <a:extLst>
              <a:ext uri="{FF2B5EF4-FFF2-40B4-BE49-F238E27FC236}">
                <a16:creationId xmlns:a16="http://schemas.microsoft.com/office/drawing/2014/main" id="{7A5598D7-94E8-4B07-9A7B-49D7867F0AE4}"/>
              </a:ext>
            </a:extLst>
          </p:cNvPr>
          <p:cNvSpPr/>
          <p:nvPr/>
        </p:nvSpPr>
        <p:spPr>
          <a:xfrm>
            <a:off x="81927" y="2589281"/>
            <a:ext cx="3506088" cy="369332"/>
          </a:xfrm>
          <a:prstGeom prst="rect">
            <a:avLst/>
          </a:prstGeom>
        </p:spPr>
        <p:txBody>
          <a:bodyPr wrap="none">
            <a:spAutoFit/>
          </a:bodyPr>
          <a:lstStyle/>
          <a:p>
            <a:r>
              <a:rPr lang="en-US" b="1" dirty="0">
                <a:latin typeface="Arial" panose="020B0604020202020204" pitchFamily="34" charset="0"/>
                <a:ea typeface="Calibri" panose="020F0502020204030204" pitchFamily="34" charset="0"/>
              </a:rPr>
              <a:t>Undergraduate study program</a:t>
            </a:r>
            <a:endParaRPr lang="en-US" dirty="0"/>
          </a:p>
        </p:txBody>
      </p:sp>
      <p:pic>
        <p:nvPicPr>
          <p:cNvPr id="5" name="Picture 4">
            <a:extLst>
              <a:ext uri="{FF2B5EF4-FFF2-40B4-BE49-F238E27FC236}">
                <a16:creationId xmlns:a16="http://schemas.microsoft.com/office/drawing/2014/main" id="{EDB96024-AE38-4DFD-BAC1-43A71472EDE8}"/>
              </a:ext>
            </a:extLst>
          </p:cNvPr>
          <p:cNvPicPr>
            <a:picLocks noChangeAspect="1"/>
          </p:cNvPicPr>
          <p:nvPr/>
        </p:nvPicPr>
        <p:blipFill>
          <a:blip r:embed="rId6"/>
          <a:stretch>
            <a:fillRect/>
          </a:stretch>
        </p:blipFill>
        <p:spPr>
          <a:xfrm>
            <a:off x="3588014" y="30092"/>
            <a:ext cx="5551503" cy="6724650"/>
          </a:xfrm>
          <a:prstGeom prst="rect">
            <a:avLst/>
          </a:prstGeom>
        </p:spPr>
      </p:pic>
    </p:spTree>
    <p:extLst>
      <p:ext uri="{BB962C8B-B14F-4D97-AF65-F5344CB8AC3E}">
        <p14:creationId xmlns:p14="http://schemas.microsoft.com/office/powerpoint/2010/main" val="23955413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management </a:t>
            </a:r>
          </a:p>
          <a:p>
            <a:r>
              <a:rPr lang="en-US" sz="1600" dirty="0">
                <a:solidFill>
                  <a:schemeClr val="bg1"/>
                </a:solidFill>
              </a:rPr>
              <a:t>for 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9" name="Subtitle 2">
            <a:extLst>
              <a:ext uri="{FF2B5EF4-FFF2-40B4-BE49-F238E27FC236}">
                <a16:creationId xmlns:a16="http://schemas.microsoft.com/office/drawing/2014/main" id="{2E13D131-A72F-49C2-A690-7E4C67DCF240}"/>
              </a:ext>
            </a:extLst>
          </p:cNvPr>
          <p:cNvSpPr txBox="1">
            <a:spLocks/>
          </p:cNvSpPr>
          <p:nvPr/>
        </p:nvSpPr>
        <p:spPr>
          <a:xfrm>
            <a:off x="304801" y="685799"/>
            <a:ext cx="3283214" cy="137159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200" b="1" u="sng" dirty="0"/>
              <a:t>University of Pristina in Kosovska Mitrovica/Faculty of Technical Sciences</a:t>
            </a:r>
          </a:p>
        </p:txBody>
      </p:sp>
      <p:sp>
        <p:nvSpPr>
          <p:cNvPr id="3" name="Rectangle 2">
            <a:extLst>
              <a:ext uri="{FF2B5EF4-FFF2-40B4-BE49-F238E27FC236}">
                <a16:creationId xmlns:a16="http://schemas.microsoft.com/office/drawing/2014/main" id="{7A5598D7-94E8-4B07-9A7B-49D7867F0AE4}"/>
              </a:ext>
            </a:extLst>
          </p:cNvPr>
          <p:cNvSpPr/>
          <p:nvPr/>
        </p:nvSpPr>
        <p:spPr>
          <a:xfrm>
            <a:off x="81927" y="2589281"/>
            <a:ext cx="3506088" cy="369332"/>
          </a:xfrm>
          <a:prstGeom prst="rect">
            <a:avLst/>
          </a:prstGeom>
        </p:spPr>
        <p:txBody>
          <a:bodyPr wrap="none">
            <a:spAutoFit/>
          </a:bodyPr>
          <a:lstStyle/>
          <a:p>
            <a:r>
              <a:rPr lang="en-US" b="1" dirty="0">
                <a:latin typeface="Arial" panose="020B0604020202020204" pitchFamily="34" charset="0"/>
                <a:ea typeface="Calibri" panose="020F0502020204030204" pitchFamily="34" charset="0"/>
              </a:rPr>
              <a:t>Undergraduate study program</a:t>
            </a:r>
            <a:endParaRPr lang="en-US" dirty="0"/>
          </a:p>
        </p:txBody>
      </p:sp>
      <p:pic>
        <p:nvPicPr>
          <p:cNvPr id="2" name="Picture 1">
            <a:extLst>
              <a:ext uri="{FF2B5EF4-FFF2-40B4-BE49-F238E27FC236}">
                <a16:creationId xmlns:a16="http://schemas.microsoft.com/office/drawing/2014/main" id="{39FF11B6-BA47-47C6-9E74-D6618FDE5F63}"/>
              </a:ext>
            </a:extLst>
          </p:cNvPr>
          <p:cNvPicPr>
            <a:picLocks noChangeAspect="1"/>
          </p:cNvPicPr>
          <p:nvPr/>
        </p:nvPicPr>
        <p:blipFill>
          <a:blip r:embed="rId6"/>
          <a:stretch>
            <a:fillRect/>
          </a:stretch>
        </p:blipFill>
        <p:spPr>
          <a:xfrm>
            <a:off x="3588014" y="46703"/>
            <a:ext cx="5567841" cy="6858000"/>
          </a:xfrm>
          <a:prstGeom prst="rect">
            <a:avLst/>
          </a:prstGeom>
        </p:spPr>
      </p:pic>
    </p:spTree>
    <p:extLst>
      <p:ext uri="{BB962C8B-B14F-4D97-AF65-F5344CB8AC3E}">
        <p14:creationId xmlns:p14="http://schemas.microsoft.com/office/powerpoint/2010/main" val="621723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367</TotalTime>
  <Words>1628</Words>
  <Application>Microsoft Office PowerPoint</Application>
  <PresentationFormat>On-screen Show (4:3)</PresentationFormat>
  <Paragraphs>354</Paragraphs>
  <Slides>25</Slides>
  <Notes>25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Milan</dc:creator>
  <cp:lastModifiedBy>pprinos</cp:lastModifiedBy>
  <cp:revision>37</cp:revision>
  <dcterms:created xsi:type="dcterms:W3CDTF">2006-08-16T00:00:00Z</dcterms:created>
  <dcterms:modified xsi:type="dcterms:W3CDTF">2019-05-08T18:22:57Z</dcterms:modified>
</cp:coreProperties>
</file>